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0" r:id="rId4"/>
    <p:sldId id="272" r:id="rId5"/>
    <p:sldId id="261" r:id="rId6"/>
    <p:sldId id="271" r:id="rId7"/>
    <p:sldId id="275" r:id="rId8"/>
    <p:sldId id="276" r:id="rId9"/>
    <p:sldId id="262" r:id="rId10"/>
    <p:sldId id="258" r:id="rId11"/>
    <p:sldId id="264" r:id="rId12"/>
    <p:sldId id="263" r:id="rId13"/>
    <p:sldId id="265" r:id="rId14"/>
    <p:sldId id="268" r:id="rId15"/>
    <p:sldId id="269" r:id="rId16"/>
    <p:sldId id="274" r:id="rId17"/>
    <p:sldId id="267" r:id="rId18"/>
    <p:sldId id="260" r:id="rId19"/>
    <p:sldId id="266" r:id="rId20"/>
    <p:sldId id="259" r:id="rId21"/>
    <p:sldId id="277" r:id="rId22"/>
  </p:sldIdLst>
  <p:sldSz cx="13004800" cy="9753600"/>
  <p:notesSz cx="9926638" cy="67976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None/>
      <a:defRPr kumimoji="0" sz="1800" b="0" i="0" u="none" strike="noStrike" cap="none" spc="0" normalizeH="0" baseline="0">
        <a:solidFill>
          <a:srgbClr val="000000"/>
        </a:solidFill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None/>
      <a:defRPr kumimoji="0" sz="3600" b="0" i="0" u="none" strike="noStrike" cap="none" spc="0" normalizeH="0" baseline="0">
        <a:solidFill>
          <a:srgbClr val="000000"/>
        </a:solidFill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None/>
      <a:defRPr kumimoji="0" sz="3600" b="0" i="0" u="none" strike="noStrike" cap="none" spc="0" normalizeH="0" baseline="0">
        <a:solidFill>
          <a:srgbClr val="000000"/>
        </a:solidFill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None/>
      <a:defRPr kumimoji="0" sz="3600" b="0" i="0" u="none" strike="noStrike" cap="none" spc="0" normalizeH="0" baseline="0">
        <a:solidFill>
          <a:srgbClr val="000000"/>
        </a:solidFill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None/>
      <a:defRPr kumimoji="0" sz="3600" b="0" i="0" u="none" strike="noStrike" cap="none" spc="0" normalizeH="0" baseline="0">
        <a:solidFill>
          <a:srgbClr val="000000"/>
        </a:solidFill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None/>
      <a:defRPr kumimoji="0" sz="3600" b="0" i="0" u="none" strike="noStrike" cap="none" spc="0" normalizeH="0" baseline="0">
        <a:solidFill>
          <a:srgbClr val="000000"/>
        </a:solidFill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None/>
      <a:defRPr kumimoji="0" sz="3600" b="0" i="0" u="none" strike="noStrike" cap="none" spc="0" normalizeH="0" baseline="0">
        <a:solidFill>
          <a:srgbClr val="000000"/>
        </a:solidFill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None/>
      <a:defRPr kumimoji="0" sz="3600" b="0" i="0" u="none" strike="noStrike" cap="none" spc="0" normalizeH="0" baseline="0">
        <a:solidFill>
          <a:srgbClr val="000000"/>
        </a:solidFill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None/>
      <a:defRPr kumimoji="0" sz="3600" b="0" i="0" u="none" strike="noStrike" cap="none" spc="0" normalizeH="0" baseline="0">
        <a:solidFill>
          <a:srgbClr val="000000"/>
        </a:solidFill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None/>
      <a:defRPr kumimoji="0" sz="3600" b="0" i="0" u="none" strike="noStrike" cap="none" spc="0" normalizeH="0" baseline="0">
        <a:solidFill>
          <a:srgbClr val="000000"/>
        </a:solidFill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C3C2611-4C71-4FC5-86AE-919BDF0F9419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/>
            </a:ln>
          </a:left>
          <a:right>
            <a:ln w="12700" cap="flat">
              <a:noFill/>
              <a:miter/>
            </a:ln>
          </a:right>
          <a:top>
            <a:ln w="12700" cap="flat">
              <a:noFill/>
              <a:miter/>
            </a:ln>
          </a:top>
          <a:bottom>
            <a:ln w="12700" cap="flat">
              <a:noFill/>
              <a:miter/>
            </a:ln>
          </a:bottom>
          <a:insideH>
            <a:ln w="12700" cap="flat">
              <a:noFill/>
              <a:miter/>
            </a:ln>
          </a:insideH>
          <a:insideV>
            <a:ln w="12700" cap="flat">
              <a:noFill/>
              <a:miter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/>
            </a:ln>
          </a:left>
          <a:right>
            <a:ln w="12700" cap="flat">
              <a:noFill/>
              <a:miter/>
            </a:ln>
          </a:right>
          <a:top>
            <a:ln w="12700" cap="flat">
              <a:noFill/>
              <a:miter/>
            </a:ln>
          </a:top>
          <a:bottom>
            <a:ln w="12700" cap="flat">
              <a:noFill/>
              <a:miter/>
            </a:ln>
          </a:bottom>
          <a:insideH>
            <a:ln w="12700" cap="flat">
              <a:noFill/>
              <a:miter/>
            </a:ln>
          </a:insideH>
          <a:insideV>
            <a:ln w="12700" cap="flat">
              <a:noFill/>
              <a:miter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/>
            </a:ln>
          </a:left>
          <a:right>
            <a:ln w="12700" cap="flat">
              <a:noFill/>
              <a:miter/>
            </a:ln>
          </a:right>
          <a:top>
            <a:ln w="12700" cap="flat">
              <a:solidFill>
                <a:srgbClr val="3797C6"/>
              </a:solidFill>
              <a:prstDash val="solid"/>
              <a:miter/>
            </a:ln>
          </a:top>
          <a:bottom>
            <a:ln w="12700" cap="flat">
              <a:noFill/>
              <a:miter/>
            </a:ln>
          </a:bottom>
          <a:insideH>
            <a:ln w="12700" cap="flat">
              <a:noFill/>
              <a:miter/>
            </a:ln>
          </a:insideH>
          <a:insideV>
            <a:ln w="12700" cap="flat">
              <a:noFill/>
              <a:miter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/>
            </a:ln>
          </a:left>
          <a:right>
            <a:ln w="12700" cap="flat">
              <a:noFill/>
              <a:miter/>
            </a:ln>
          </a:right>
          <a:top>
            <a:ln w="12700" cap="flat">
              <a:noFill/>
              <a:miter/>
            </a:ln>
          </a:top>
          <a:bottom>
            <a:ln w="12700" cap="flat">
              <a:noFill/>
              <a:miter/>
            </a:ln>
          </a:bottom>
          <a:insideH>
            <a:ln w="12700" cap="flat">
              <a:noFill/>
              <a:miter/>
            </a:ln>
          </a:insideH>
          <a:insideV>
            <a:ln w="12700" cap="flat">
              <a:noFill/>
              <a:miter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miter/>
            </a:ln>
          </a:left>
          <a:right>
            <a:ln w="12700" cap="flat">
              <a:solidFill>
                <a:srgbClr val="5D5D5D"/>
              </a:solidFill>
              <a:miter/>
            </a:ln>
          </a:right>
          <a:top>
            <a:ln w="12700" cap="flat">
              <a:solidFill>
                <a:srgbClr val="5D5D5D"/>
              </a:solidFill>
              <a:miter/>
            </a:ln>
          </a:top>
          <a:bottom>
            <a:ln w="12700" cap="flat">
              <a:solidFill>
                <a:srgbClr val="5D5D5D"/>
              </a:solidFill>
              <a:miter/>
            </a:ln>
          </a:bottom>
          <a:insideH>
            <a:ln w="12700" cap="flat">
              <a:solidFill>
                <a:srgbClr val="5D5D5D"/>
              </a:solidFill>
              <a:miter/>
            </a:ln>
          </a:insideH>
          <a:insideV>
            <a:ln w="12700" cap="flat">
              <a:solidFill>
                <a:srgbClr val="5D5D5D"/>
              </a:solidFill>
              <a:miter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/>
            </a:ln>
          </a:left>
          <a:right>
            <a:ln w="12700" cap="flat">
              <a:solidFill>
                <a:srgbClr val="5D5D5D"/>
              </a:solidFill>
              <a:prstDash val="solid"/>
              <a:miter/>
            </a:ln>
          </a:right>
          <a:top>
            <a:ln w="12700" cap="flat">
              <a:solidFill>
                <a:srgbClr val="5D5D5D"/>
              </a:solidFill>
              <a:prstDash val="solid"/>
              <a:miter/>
            </a:ln>
          </a:top>
          <a:bottom>
            <a:ln w="12700" cap="flat">
              <a:solidFill>
                <a:srgbClr val="5D5D5D"/>
              </a:solidFill>
              <a:prstDash val="solid"/>
              <a:miter/>
            </a:ln>
          </a:bottom>
          <a:insideH>
            <a:ln w="12700" cap="flat">
              <a:solidFill>
                <a:srgbClr val="5D5D5D"/>
              </a:solidFill>
              <a:prstDash val="solid"/>
              <a:miter/>
            </a:ln>
          </a:insideH>
          <a:insideV>
            <a:ln w="12700" cap="flat">
              <a:solidFill>
                <a:srgbClr val="5D5D5D"/>
              </a:solidFill>
              <a:prstDash val="solid"/>
              <a:miter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/>
            </a:ln>
          </a:left>
          <a:right>
            <a:ln w="12700" cap="flat">
              <a:solidFill>
                <a:srgbClr val="5D5D5D"/>
              </a:solidFill>
              <a:prstDash val="solid"/>
              <a:miter/>
            </a:ln>
          </a:right>
          <a:top>
            <a:ln w="12700" cap="flat">
              <a:solidFill>
                <a:srgbClr val="5D5D5D"/>
              </a:solidFill>
              <a:prstDash val="solid"/>
              <a:miter/>
            </a:ln>
          </a:top>
          <a:bottom>
            <a:ln w="12700" cap="flat">
              <a:solidFill>
                <a:srgbClr val="5D5D5D"/>
              </a:solidFill>
              <a:prstDash val="solid"/>
              <a:miter/>
            </a:ln>
          </a:bottom>
          <a:insideH>
            <a:ln w="12700" cap="flat">
              <a:solidFill>
                <a:srgbClr val="5D5D5D"/>
              </a:solidFill>
              <a:prstDash val="solid"/>
              <a:miter/>
            </a:ln>
          </a:insideH>
          <a:insideV>
            <a:ln w="12700" cap="flat">
              <a:solidFill>
                <a:srgbClr val="5D5D5D"/>
              </a:solidFill>
              <a:prstDash val="solid"/>
              <a:miter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/>
            </a:ln>
          </a:left>
          <a:right>
            <a:ln w="12700" cap="flat">
              <a:solidFill>
                <a:srgbClr val="5D5D5D"/>
              </a:solidFill>
              <a:prstDash val="solid"/>
              <a:miter/>
            </a:ln>
          </a:right>
          <a:top>
            <a:ln w="12700" cap="flat">
              <a:solidFill>
                <a:srgbClr val="5D5D5D"/>
              </a:solidFill>
              <a:prstDash val="solid"/>
              <a:miter/>
            </a:ln>
          </a:top>
          <a:bottom>
            <a:ln w="12700" cap="flat">
              <a:solidFill>
                <a:srgbClr val="5D5D5D"/>
              </a:solidFill>
              <a:prstDash val="solid"/>
              <a:miter/>
            </a:ln>
          </a:bottom>
          <a:insideH>
            <a:ln w="12700" cap="flat">
              <a:solidFill>
                <a:srgbClr val="5D5D5D"/>
              </a:solidFill>
              <a:prstDash val="solid"/>
              <a:miter/>
            </a:ln>
          </a:insideH>
          <a:insideV>
            <a:ln w="12700" cap="flat">
              <a:solidFill>
                <a:srgbClr val="5D5D5D"/>
              </a:solidFill>
              <a:prstDash val="solid"/>
              <a:miter/>
            </a:ln>
          </a:insideV>
        </a:tcBdr>
        <a:fill>
          <a:solidFill>
            <a:srgbClr val="97764E"/>
          </a:solidFill>
        </a:fill>
      </a:tcStyle>
    </a:firstRow>
  </a:tblStyle>
  <a:tblStyle styleId="{2708684C-4D16-4618-839F-0558EEFCDFE6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miter/>
            </a:ln>
          </a:left>
          <a:right>
            <a:ln w="12700" cap="flat">
              <a:solidFill>
                <a:srgbClr val="000000"/>
              </a:solidFill>
              <a:miter/>
            </a:ln>
          </a:right>
          <a:top>
            <a:ln w="12700" cap="flat">
              <a:solidFill>
                <a:srgbClr val="000000"/>
              </a:solidFill>
              <a:miter/>
            </a:ln>
          </a:top>
          <a:bottom>
            <a:ln w="12700" cap="flat">
              <a:solidFill>
                <a:srgbClr val="000000"/>
              </a:solidFill>
              <a:miter/>
            </a:ln>
          </a:bottom>
          <a:insideH>
            <a:ln w="12700" cap="flat">
              <a:solidFill>
                <a:srgbClr val="000000"/>
              </a:solidFill>
              <a:miter/>
            </a:ln>
          </a:insideH>
          <a:insideV>
            <a:ln w="12700" cap="flat">
              <a:solidFill>
                <a:srgbClr val="000000"/>
              </a:solidFill>
              <a:miter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/>
            </a:ln>
          </a:left>
          <a:right>
            <a:ln w="12700" cap="flat">
              <a:solidFill>
                <a:srgbClr val="000000"/>
              </a:solidFill>
              <a:prstDash val="solid"/>
              <a:miter/>
            </a:ln>
          </a:right>
          <a:top>
            <a:ln w="12700" cap="flat">
              <a:solidFill>
                <a:srgbClr val="000000"/>
              </a:solidFill>
              <a:miter/>
            </a:ln>
          </a:top>
          <a:bottom>
            <a:ln w="12700" cap="flat">
              <a:solidFill>
                <a:srgbClr val="000000"/>
              </a:solidFill>
              <a:miter/>
            </a:ln>
          </a:bottom>
          <a:insideH>
            <a:ln w="12700" cap="flat">
              <a:solidFill>
                <a:srgbClr val="000000"/>
              </a:solidFill>
              <a:miter/>
            </a:ln>
          </a:insideH>
          <a:insideV>
            <a:ln w="12700" cap="flat">
              <a:solidFill>
                <a:srgbClr val="000000"/>
              </a:solidFill>
              <a:miter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miter/>
            </a:ln>
          </a:left>
          <a:right>
            <a:ln w="12700" cap="flat">
              <a:solidFill>
                <a:srgbClr val="000000"/>
              </a:solidFill>
              <a:miter/>
            </a:ln>
          </a:right>
          <a:top>
            <a:ln w="12700" cap="flat">
              <a:solidFill>
                <a:srgbClr val="000000"/>
              </a:solidFill>
              <a:prstDash val="solid"/>
              <a:miter/>
            </a:ln>
          </a:top>
          <a:bottom>
            <a:ln w="12700" cap="flat">
              <a:noFill/>
              <a:miter/>
            </a:ln>
          </a:bottom>
          <a:insideH>
            <a:ln w="12700" cap="flat">
              <a:solidFill>
                <a:srgbClr val="000000"/>
              </a:solidFill>
              <a:miter/>
            </a:ln>
          </a:insideH>
          <a:insideV>
            <a:ln w="12700" cap="flat">
              <a:solidFill>
                <a:srgbClr val="000000"/>
              </a:solidFill>
              <a:miter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miter/>
            </a:ln>
          </a:left>
          <a:right>
            <a:ln w="12700" cap="flat">
              <a:solidFill>
                <a:srgbClr val="000000"/>
              </a:solidFill>
              <a:miter/>
            </a:ln>
          </a:right>
          <a:top>
            <a:ln w="12700" cap="flat">
              <a:noFill/>
              <a:miter/>
            </a:ln>
          </a:top>
          <a:bottom>
            <a:ln w="12700" cap="flat">
              <a:solidFill>
                <a:srgbClr val="000000"/>
              </a:solidFill>
              <a:prstDash val="solid"/>
              <a:miter/>
            </a:ln>
          </a:bottom>
          <a:insideH>
            <a:ln w="12700" cap="flat">
              <a:solidFill>
                <a:srgbClr val="000000"/>
              </a:solidFill>
              <a:miter/>
            </a:ln>
          </a:insideH>
          <a:insideV>
            <a:ln w="12700" cap="flat">
              <a:solidFill>
                <a:srgbClr val="000000"/>
              </a:solidFill>
              <a:miter/>
            </a:ln>
          </a:insideV>
        </a:tcBdr>
        <a:fill>
          <a:noFill/>
        </a:fill>
      </a:tcStyle>
    </a:firstRow>
  </a:tblStyle>
  <a:tblStyle styleId="{33BA23B1-9221-436E-865A-0063620EA4FD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/>
            </a:ln>
          </a:left>
          <a:right>
            <a:ln w="12700" cap="flat">
              <a:solidFill>
                <a:srgbClr val="FFFFFF"/>
              </a:solidFill>
              <a:prstDash val="solid"/>
              <a:miter/>
            </a:ln>
          </a:right>
          <a:top>
            <a:ln w="12700" cap="flat">
              <a:solidFill>
                <a:srgbClr val="FFFFFF"/>
              </a:solidFill>
              <a:prstDash val="solid"/>
              <a:miter/>
            </a:ln>
          </a:top>
          <a:bottom>
            <a:ln w="12700" cap="flat">
              <a:solidFill>
                <a:srgbClr val="FFFFFF"/>
              </a:solidFill>
              <a:prstDash val="solid"/>
              <a:miter/>
            </a:ln>
          </a:bottom>
          <a:insideH>
            <a:ln w="12700" cap="flat">
              <a:solidFill>
                <a:srgbClr val="FFFFFF"/>
              </a:solidFill>
              <a:prstDash val="solid"/>
              <a:miter/>
            </a:ln>
          </a:insideH>
          <a:insideV>
            <a:ln w="12700" cap="flat">
              <a:solidFill>
                <a:srgbClr val="FFFFFF"/>
              </a:solidFill>
              <a:prstDash val="solid"/>
              <a:miter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/>
            </a:ln>
          </a:left>
          <a:right>
            <a:ln w="12700" cap="flat">
              <a:solidFill>
                <a:srgbClr val="FFFFFF"/>
              </a:solidFill>
              <a:prstDash val="solid"/>
              <a:miter/>
            </a:ln>
          </a:right>
          <a:top>
            <a:ln w="12700" cap="flat">
              <a:solidFill>
                <a:srgbClr val="FFFFFF"/>
              </a:solidFill>
              <a:prstDash val="solid"/>
              <a:miter/>
            </a:ln>
          </a:top>
          <a:bottom>
            <a:ln w="12700" cap="flat">
              <a:solidFill>
                <a:srgbClr val="FFFFFF"/>
              </a:solidFill>
              <a:prstDash val="solid"/>
              <a:miter/>
            </a:ln>
          </a:bottom>
          <a:insideH>
            <a:ln w="12700" cap="flat">
              <a:solidFill>
                <a:srgbClr val="FFFFFF"/>
              </a:solidFill>
              <a:prstDash val="solid"/>
              <a:miter/>
            </a:ln>
          </a:insideH>
          <a:insideV>
            <a:ln w="12700" cap="flat">
              <a:solidFill>
                <a:srgbClr val="FFFFFF"/>
              </a:solidFill>
              <a:prstDash val="solid"/>
              <a:miter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/>
            </a:ln>
          </a:left>
          <a:right>
            <a:ln w="12700" cap="flat">
              <a:solidFill>
                <a:srgbClr val="FFFFFF"/>
              </a:solidFill>
              <a:prstDash val="solid"/>
              <a:miter/>
            </a:ln>
          </a:right>
          <a:top>
            <a:ln w="12700" cap="flat">
              <a:solidFill>
                <a:srgbClr val="FFFFFF"/>
              </a:solidFill>
              <a:prstDash val="solid"/>
              <a:miter/>
            </a:ln>
          </a:top>
          <a:bottom>
            <a:ln w="12700" cap="flat">
              <a:solidFill>
                <a:srgbClr val="FFFFFF"/>
              </a:solidFill>
              <a:prstDash val="solid"/>
              <a:miter/>
            </a:ln>
          </a:bottom>
          <a:insideH>
            <a:ln w="12700" cap="flat">
              <a:solidFill>
                <a:srgbClr val="FFFFFF"/>
              </a:solidFill>
              <a:prstDash val="solid"/>
              <a:miter/>
            </a:ln>
          </a:insideH>
          <a:insideV>
            <a:ln w="12700" cap="flat">
              <a:solidFill>
                <a:srgbClr val="FFFFFF"/>
              </a:solidFill>
              <a:prstDash val="solid"/>
              <a:miter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/>
            </a:ln>
          </a:left>
          <a:right>
            <a:ln w="12700" cap="flat">
              <a:solidFill>
                <a:srgbClr val="FFFFFF"/>
              </a:solidFill>
              <a:prstDash val="solid"/>
              <a:miter/>
            </a:ln>
          </a:right>
          <a:top>
            <a:ln w="12700" cap="flat">
              <a:solidFill>
                <a:srgbClr val="FFFFFF"/>
              </a:solidFill>
              <a:prstDash val="solid"/>
              <a:miter/>
            </a:ln>
          </a:top>
          <a:bottom>
            <a:ln w="12700" cap="flat">
              <a:solidFill>
                <a:srgbClr val="FFFFFF"/>
              </a:solidFill>
              <a:prstDash val="solid"/>
              <a:miter/>
            </a:ln>
          </a:bottom>
          <a:insideH>
            <a:ln w="12700" cap="flat">
              <a:solidFill>
                <a:srgbClr val="FFFFFF"/>
              </a:solidFill>
              <a:prstDash val="solid"/>
              <a:miter/>
            </a:ln>
          </a:insideH>
          <a:insideV>
            <a:ln w="12700" cap="flat">
              <a:solidFill>
                <a:srgbClr val="FFFFFF"/>
              </a:solidFill>
              <a:prstDash val="solid"/>
              <a:miter/>
            </a:ln>
          </a:insideV>
        </a:tcBdr>
        <a:fill>
          <a:solidFill>
            <a:srgbClr val="767C85"/>
          </a:solidFill>
        </a:fill>
      </a:tcStyle>
    </a:firstRow>
  </a:tblStyle>
  <a:tblStyle styleId="{CF821DB8-F4EB-4A41-A1BA-3FCAFE7338EE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/>
            </a:ln>
          </a:left>
          <a:right>
            <a:ln w="12700" cap="flat">
              <a:solidFill>
                <a:srgbClr val="000000"/>
              </a:solidFill>
              <a:prstDash val="solid"/>
              <a:miter/>
            </a:ln>
          </a:right>
          <a:top>
            <a:ln w="12700" cap="flat">
              <a:solidFill>
                <a:srgbClr val="000000"/>
              </a:solidFill>
              <a:prstDash val="solid"/>
              <a:miter/>
            </a:ln>
          </a:top>
          <a:bottom>
            <a:ln w="12700" cap="flat">
              <a:solidFill>
                <a:srgbClr val="000000"/>
              </a:solidFill>
              <a:prstDash val="solid"/>
              <a:miter/>
            </a:ln>
          </a:bottom>
          <a:insideH>
            <a:ln w="12700" cap="flat">
              <a:solidFill>
                <a:srgbClr val="000000"/>
              </a:solidFill>
              <a:prstDash val="solid"/>
              <a:miter/>
            </a:ln>
          </a:insideH>
          <a:insideV>
            <a:ln w="12700" cap="flat">
              <a:solidFill>
                <a:srgbClr val="000000"/>
              </a:solidFill>
              <a:prstDash val="solid"/>
              <a:miter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/>
            </a:ln>
          </a:left>
          <a:right>
            <a:ln w="12700" cap="flat">
              <a:solidFill>
                <a:srgbClr val="000000"/>
              </a:solidFill>
              <a:prstDash val="solid"/>
              <a:miter/>
            </a:ln>
          </a:right>
          <a:top>
            <a:ln w="12700" cap="flat">
              <a:solidFill>
                <a:srgbClr val="000000"/>
              </a:solidFill>
              <a:prstDash val="solid"/>
              <a:miter/>
            </a:ln>
          </a:top>
          <a:bottom>
            <a:ln w="12700" cap="flat">
              <a:solidFill>
                <a:srgbClr val="000000"/>
              </a:solidFill>
              <a:prstDash val="solid"/>
              <a:miter/>
            </a:ln>
          </a:bottom>
          <a:insideH>
            <a:ln w="12700" cap="flat">
              <a:solidFill>
                <a:srgbClr val="000000"/>
              </a:solidFill>
              <a:prstDash val="solid"/>
              <a:miter/>
            </a:ln>
          </a:insideH>
          <a:insideV>
            <a:ln w="12700" cap="flat">
              <a:solidFill>
                <a:srgbClr val="000000"/>
              </a:solidFill>
              <a:prstDash val="solid"/>
              <a:miter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/>
            </a:ln>
          </a:left>
          <a:right>
            <a:ln w="12700" cap="flat">
              <a:solidFill>
                <a:srgbClr val="000000"/>
              </a:solidFill>
              <a:prstDash val="solid"/>
              <a:miter/>
            </a:ln>
          </a:right>
          <a:top>
            <a:ln w="12700" cap="flat">
              <a:solidFill>
                <a:srgbClr val="000000"/>
              </a:solidFill>
              <a:prstDash val="solid"/>
              <a:miter/>
            </a:ln>
          </a:top>
          <a:bottom>
            <a:ln w="12700" cap="flat">
              <a:solidFill>
                <a:srgbClr val="000000"/>
              </a:solidFill>
              <a:prstDash val="solid"/>
              <a:miter/>
            </a:ln>
          </a:bottom>
          <a:insideH>
            <a:ln w="12700" cap="flat">
              <a:solidFill>
                <a:srgbClr val="000000"/>
              </a:solidFill>
              <a:prstDash val="solid"/>
              <a:miter/>
            </a:ln>
          </a:insideH>
          <a:insideV>
            <a:ln w="12700" cap="flat">
              <a:solidFill>
                <a:srgbClr val="000000"/>
              </a:solidFill>
              <a:prstDash val="solid"/>
              <a:miter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/>
            </a:ln>
          </a:left>
          <a:right>
            <a:ln w="12700" cap="flat">
              <a:solidFill>
                <a:srgbClr val="000000"/>
              </a:solidFill>
              <a:prstDash val="solid"/>
              <a:miter/>
            </a:ln>
          </a:right>
          <a:top>
            <a:ln w="12700" cap="flat">
              <a:solidFill>
                <a:srgbClr val="000000"/>
              </a:solidFill>
              <a:prstDash val="solid"/>
              <a:miter/>
            </a:ln>
          </a:top>
          <a:bottom>
            <a:ln w="12700" cap="flat">
              <a:solidFill>
                <a:srgbClr val="000000"/>
              </a:solidFill>
              <a:prstDash val="solid"/>
              <a:miter/>
            </a:ln>
          </a:bottom>
          <a:insideH>
            <a:ln w="12700" cap="flat">
              <a:solidFill>
                <a:srgbClr val="000000"/>
              </a:solidFill>
              <a:prstDash val="solid"/>
              <a:miter/>
            </a:ln>
          </a:insideH>
          <a:insideV>
            <a:ln w="12700" cap="flat">
              <a:solidFill>
                <a:srgbClr val="000000"/>
              </a:solidFill>
              <a:prstDash val="solid"/>
              <a:miter/>
            </a:ln>
          </a:insideV>
        </a:tcBdr>
        <a:fill>
          <a:solidFill>
            <a:srgbClr val="5E7790"/>
          </a:solidFill>
        </a:fill>
      </a:tcStyle>
    </a:firstRow>
  </a:tblStyle>
  <a:tblStyle styleId="{C7B018BB-80A7-4F77-B60F-C8B233D01FF8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/>
            </a:ln>
          </a:left>
          <a:right>
            <a:ln w="12700" cap="flat">
              <a:solidFill>
                <a:srgbClr val="B8B8B8"/>
              </a:solidFill>
              <a:prstDash val="solid"/>
              <a:miter/>
            </a:ln>
          </a:right>
          <a:top>
            <a:ln w="12700" cap="flat">
              <a:solidFill>
                <a:srgbClr val="B8B8B8"/>
              </a:solidFill>
              <a:prstDash val="solid"/>
              <a:miter/>
            </a:ln>
          </a:top>
          <a:bottom>
            <a:ln w="12700" cap="flat">
              <a:solidFill>
                <a:srgbClr val="B8B8B8"/>
              </a:solidFill>
              <a:prstDash val="solid"/>
              <a:miter/>
            </a:ln>
          </a:bottom>
          <a:insideH>
            <a:ln w="12700" cap="flat">
              <a:solidFill>
                <a:srgbClr val="B8B8B8"/>
              </a:solidFill>
              <a:prstDash val="solid"/>
              <a:miter/>
            </a:ln>
          </a:insideH>
          <a:insideV>
            <a:ln w="12700" cap="flat">
              <a:solidFill>
                <a:srgbClr val="B8B8B8"/>
              </a:solidFill>
              <a:prstDash val="solid"/>
              <a:miter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/>
            </a:ln>
          </a:left>
          <a:right>
            <a:ln w="12700" cap="flat">
              <a:solidFill>
                <a:srgbClr val="606060"/>
              </a:solidFill>
              <a:prstDash val="solid"/>
              <a:miter/>
            </a:ln>
          </a:right>
          <a:top>
            <a:ln w="12700" cap="flat">
              <a:solidFill>
                <a:srgbClr val="606060"/>
              </a:solidFill>
              <a:prstDash val="solid"/>
              <a:miter/>
            </a:ln>
          </a:top>
          <a:bottom>
            <a:ln w="12700" cap="flat">
              <a:solidFill>
                <a:srgbClr val="606060"/>
              </a:solidFill>
              <a:prstDash val="solid"/>
              <a:miter/>
            </a:ln>
          </a:bottom>
          <a:insideH>
            <a:ln w="12700" cap="flat">
              <a:solidFill>
                <a:srgbClr val="606060"/>
              </a:solidFill>
              <a:prstDash val="solid"/>
              <a:miter/>
            </a:ln>
          </a:insideH>
          <a:insideV>
            <a:ln w="12700" cap="flat">
              <a:solidFill>
                <a:srgbClr val="606060"/>
              </a:solidFill>
              <a:prstDash val="solid"/>
              <a:miter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/>
            </a:ln>
          </a:left>
          <a:right>
            <a:ln w="12700" cap="flat">
              <a:solidFill>
                <a:srgbClr val="B8B8B8"/>
              </a:solidFill>
              <a:prstDash val="solid"/>
              <a:miter/>
            </a:ln>
          </a:right>
          <a:top>
            <a:ln w="25400" cap="flat">
              <a:solidFill>
                <a:srgbClr val="606060"/>
              </a:solidFill>
              <a:prstDash val="solid"/>
              <a:miter/>
            </a:ln>
          </a:top>
          <a:bottom>
            <a:ln w="12700" cap="flat">
              <a:solidFill>
                <a:srgbClr val="606060"/>
              </a:solidFill>
              <a:prstDash val="solid"/>
              <a:miter/>
            </a:ln>
          </a:bottom>
          <a:insideH>
            <a:ln w="12700" cap="flat">
              <a:solidFill>
                <a:srgbClr val="B8B8B8"/>
              </a:solidFill>
              <a:prstDash val="solid"/>
              <a:miter/>
            </a:ln>
          </a:insideH>
          <a:insideV>
            <a:ln w="12700" cap="flat">
              <a:solidFill>
                <a:srgbClr val="B8B8B8"/>
              </a:solidFill>
              <a:prstDash val="solid"/>
              <a:miter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/>
            </a:ln>
          </a:left>
          <a:right>
            <a:ln w="12700" cap="flat">
              <a:solidFill>
                <a:srgbClr val="606060"/>
              </a:solidFill>
              <a:prstDash val="solid"/>
              <a:miter/>
            </a:ln>
          </a:right>
          <a:top>
            <a:ln w="12700" cap="flat">
              <a:solidFill>
                <a:srgbClr val="606060"/>
              </a:solidFill>
              <a:prstDash val="solid"/>
              <a:miter/>
            </a:ln>
          </a:top>
          <a:bottom>
            <a:ln w="12700" cap="flat">
              <a:solidFill>
                <a:srgbClr val="606060"/>
              </a:solidFill>
              <a:prstDash val="solid"/>
              <a:miter/>
            </a:ln>
          </a:bottom>
          <a:insideH>
            <a:ln w="12700" cap="flat">
              <a:solidFill>
                <a:srgbClr val="606060"/>
              </a:solidFill>
              <a:prstDash val="solid"/>
              <a:miter/>
            </a:ln>
          </a:insideH>
          <a:insideV>
            <a:ln w="12700" cap="flat">
              <a:solidFill>
                <a:srgbClr val="606060"/>
              </a:solidFill>
              <a:prstDash val="solid"/>
              <a:miter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9" d="100"/>
          <a:sy n="79" d="100"/>
        </p:scale>
        <p:origin x="204" y="834"/>
      </p:cViewPr>
      <p:guideLst>
        <p:guide orient="horz" pos="3069"/>
        <p:guide pos="40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Office_Excel1.xlsx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view3D>
      <c:rotX val="-2"/>
      <c:hPercent val="67"/>
      <c:rotY val="355"/>
      <c:depthPercent val="59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27E-3"/>
          <c:y val="5.0000000000000027E-3"/>
          <c:w val="0.63502099999999995"/>
          <c:h val="0.98749999999999971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Saperi di base</c:v>
                </c:pt>
              </c:strCache>
            </c:strRef>
          </c:tx>
          <c:spPr>
            <a:blipFill rotWithShape="1">
              <a:blip xmlns:r="http://schemas.openxmlformats.org/officeDocument/2006/relationships" r:embed="rId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blurRad="127000" dir="3356750" algn="tl">
                <a:srgbClr val="000000">
                  <a:alpha val="59331"/>
                </a:srgbClr>
              </a:outerShdw>
            </a:effectLst>
            <a:sp3d prstMaterial="matte"/>
          </c:spPr>
          <c:pictureOptions>
            <c:pictureFormat val="stretch"/>
          </c:pictureOptions>
          <c:dLbls>
            <c:numFmt formatCode="#,##0" sourceLinked="0"/>
            <c:txPr>
              <a:bodyPr/>
              <a:lstStyle/>
              <a:p>
                <a:pPr>
                  <a:defRPr sz="2600" b="0" i="0" u="none" strike="noStrike">
                    <a:solidFill>
                      <a:srgbClr val="FFFFFF"/>
                    </a:solidFill>
                    <a:effectLst>
                      <a:outerShdw blurRad="127000" dist="45484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  <a:endParaRPr lang="it-IT"/>
              </a:p>
            </c:txPr>
            <c:showVal val="1"/>
          </c:dLbls>
          <c:cat>
            <c:strRef>
              <c:f>Sheet1!$A$2:$A$3</c:f>
              <c:strCache>
                <c:ptCount val="2"/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</c:v>
                </c:pt>
                <c:pt idx="1">
                  <c:v>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Area tecnico-professionale</c:v>
                </c:pt>
              </c:strCache>
            </c:strRef>
          </c:tx>
          <c:spPr>
            <a:blipFill rotWithShape="1">
              <a:blip xmlns:r="http://schemas.openxmlformats.org/officeDocument/2006/relationships"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blurRad="127000" dir="3356750" algn="tl">
                <a:srgbClr val="000000">
                  <a:alpha val="59331"/>
                </a:srgbClr>
              </a:outerShdw>
            </a:effectLst>
            <a:sp3d prstMaterial="matte"/>
          </c:spPr>
          <c:pictureOptions>
            <c:pictureFormat val="stretch"/>
          </c:pictureOptions>
          <c:dLbls>
            <c:numFmt formatCode="#,##0" sourceLinked="0"/>
            <c:txPr>
              <a:bodyPr/>
              <a:lstStyle/>
              <a:p>
                <a:pPr>
                  <a:defRPr sz="2600" b="0" i="0" u="none" strike="noStrike">
                    <a:solidFill>
                      <a:srgbClr val="FFFFFF"/>
                    </a:solidFill>
                    <a:effectLst>
                      <a:outerShdw blurRad="127000" dist="45484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  <a:endParaRPr lang="it-IT"/>
              </a:p>
            </c:txPr>
            <c:showVal val="1"/>
          </c:dLbls>
          <c:cat>
            <c:strRef>
              <c:f>Sheet1!$A$2:$A$3</c:f>
              <c:strCache>
                <c:ptCount val="2"/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38</c:v>
                </c:pt>
                <c:pt idx="1">
                  <c:v>66</c:v>
                </c:pt>
              </c:numCache>
            </c:numRef>
          </c:val>
        </c:ser>
        <c:gapWidth val="120"/>
        <c:shape val="box"/>
        <c:axId val="83477248"/>
        <c:axId val="83478784"/>
        <c:axId val="84156864"/>
      </c:bar3DChart>
      <c:catAx>
        <c:axId val="83477248"/>
        <c:scaling>
          <c:orientation val="minMax"/>
        </c:scaling>
        <c:axPos val="b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300" b="0" i="0" u="none" strike="noStrike">
                <a:solidFill>
                  <a:srgbClr val="000000"/>
                </a:solidFill>
                <a:effectLst>
                  <a:outerShdw blurRad="1079500" dist="548373" dir="18900000" algn="tl">
                    <a:srgbClr val="000000">
                      <a:alpha val="75000"/>
                    </a:srgbClr>
                  </a:outerShdw>
                </a:effectLst>
                <a:latin typeface="Helvetica Light"/>
              </a:defRPr>
            </a:pPr>
            <a:endParaRPr lang="it-IT"/>
          </a:p>
        </c:txPr>
        <c:crossAx val="83478784"/>
        <c:crosses val="autoZero"/>
        <c:auto val="1"/>
        <c:lblAlgn val="ctr"/>
        <c:lblOffset val="100"/>
        <c:noMultiLvlLbl val="1"/>
      </c:catAx>
      <c:valAx>
        <c:axId val="83478784"/>
        <c:scaling>
          <c:orientation val="minMax"/>
        </c:scaling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it-IT"/>
          </a:p>
        </c:txPr>
        <c:crossAx val="83477248"/>
        <c:crosses val="autoZero"/>
        <c:crossBetween val="between"/>
        <c:majorUnit val="0.25"/>
        <c:minorUnit val="0.125"/>
      </c:valAx>
      <c:serAx>
        <c:axId val="84156864"/>
        <c:scaling>
          <c:orientation val="minMax"/>
        </c:scaling>
        <c:axPos val="b"/>
        <c:tickLblPos val="none"/>
        <c:spPr>
          <a:ln w="12700" cap="flat">
            <a:noFill/>
            <a:prstDash val="solid"/>
            <a:miter lim="400000"/>
          </a:ln>
        </c:spPr>
        <c:crossAx val="83478784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63410299999999997"/>
          <c:y val="0.4316190000000002"/>
          <c:w val="0.36589700000000008"/>
          <c:h val="0.1492610000000000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200" b="0" i="0" u="none" strike="noStrike">
              <a:solidFill>
                <a:srgbClr val="000000"/>
              </a:solidFill>
              <a:latin typeface="Helvetica Light"/>
            </a:defRPr>
          </a:pPr>
          <a:endParaRPr lang="it-IT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3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D2A1B-6108-4032-9D83-B519BE2909C3}" type="datetimeFigureOut">
              <a:rPr lang="it-IT" smtClean="0"/>
              <a:pPr/>
              <a:t>20/11/2016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21F95-74C7-4661-B3F7-243304379BF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48033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</p:spPr>
        <p:txBody>
          <a:bodyPr/>
          <a:lstStyle/>
          <a:p>
            <a:pPr latinLnBrk="0">
              <a:defRPr lang="it-IT" altLang="en-US"/>
            </a:pPr>
            <a:endParaRPr lang="it-IT" altLang="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1323552" y="3228896"/>
            <a:ext cx="7279535" cy="3058954"/>
          </a:xfrm>
          <a:prstGeom prst="rect">
            <a:avLst/>
          </a:prstGeom>
        </p:spPr>
        <p:txBody>
          <a:bodyPr/>
          <a:lstStyle/>
          <a:p>
            <a:pPr>
              <a:defRPr lang="it-IT" altLang="en-US"/>
            </a:pPr>
            <a:endParaRPr lang="it-IT" altLang="en-US"/>
          </a:p>
        </p:txBody>
      </p:sp>
    </p:spTree>
    <p:extLst>
      <p:ext uri="{BB962C8B-B14F-4D97-AF65-F5344CB8AC3E}">
        <p14:creationId xmlns="" xmlns:p14="http://schemas.microsoft.com/office/powerpoint/2010/main" val="41489248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–Giovanni Mela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“Inserisci qui una citazione”.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8.png"/><Relationship Id="rId21" Type="http://schemas.openxmlformats.org/officeDocument/2006/relationships/image" Target="../media/image20.png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image" Target="../media/image5.png"/><Relationship Id="rId19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4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543128" y="1420320"/>
            <a:ext cx="11209230" cy="44646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4800" b="1" dirty="0" smtClean="0">
                <a:latin typeface="Baskerville Old Face" panose="02020602080505020303" pitchFamily="18" charset="0"/>
              </a:rPr>
              <a:t>Il sistema </a:t>
            </a:r>
            <a:r>
              <a:rPr lang="it-IT" sz="4800" b="1" dirty="0">
                <a:latin typeface="Baskerville Old Face" panose="02020602080505020303" pitchFamily="18" charset="0"/>
              </a:rPr>
              <a:t>regionale di </a:t>
            </a:r>
            <a:r>
              <a:rPr lang="it-IT" sz="4800" b="1" dirty="0" smtClean="0">
                <a:latin typeface="Baskerville Old Face" panose="02020602080505020303" pitchFamily="18" charset="0"/>
              </a:rPr>
              <a:t/>
            </a:r>
            <a:br>
              <a:rPr lang="it-IT" sz="4800" b="1" dirty="0" smtClean="0">
                <a:latin typeface="Baskerville Old Face" panose="02020602080505020303" pitchFamily="18" charset="0"/>
              </a:rPr>
            </a:br>
            <a:r>
              <a:rPr lang="it-IT" sz="4800" b="1" dirty="0" smtClean="0">
                <a:latin typeface="Baskerville Old Face" panose="02020602080505020303" pitchFamily="18" charset="0"/>
              </a:rPr>
              <a:t>Istruzione e Formazione Professionale</a:t>
            </a:r>
            <a:br>
              <a:rPr lang="it-IT" sz="4800" b="1" dirty="0" smtClean="0">
                <a:latin typeface="Baskerville Old Face" panose="02020602080505020303" pitchFamily="18" charset="0"/>
              </a:rPr>
            </a:br>
            <a:r>
              <a:rPr lang="it-IT" sz="4800" b="1" dirty="0" smtClean="0">
                <a:latin typeface="Baskerville Old Face" panose="02020602080505020303" pitchFamily="18" charset="0"/>
              </a:rPr>
              <a:t> </a:t>
            </a:r>
            <a:r>
              <a:rPr lang="it-IT" sz="4800" b="1" dirty="0">
                <a:latin typeface="Baskerville Old Face" panose="02020602080505020303" pitchFamily="18" charset="0"/>
              </a:rPr>
              <a:t>in Valle </a:t>
            </a:r>
            <a:r>
              <a:rPr lang="it-IT" sz="4800" b="1" dirty="0" smtClean="0">
                <a:latin typeface="Baskerville Old Face" panose="02020602080505020303" pitchFamily="18" charset="0"/>
              </a:rPr>
              <a:t>d’Aosta </a:t>
            </a:r>
            <a:br>
              <a:rPr lang="it-IT" sz="4800" b="1" dirty="0" smtClean="0">
                <a:latin typeface="Baskerville Old Face" panose="02020602080505020303" pitchFamily="18" charset="0"/>
              </a:rPr>
            </a:br>
            <a:r>
              <a:rPr lang="it-IT" sz="4800" b="1" dirty="0" smtClean="0">
                <a:latin typeface="Baskerville Old Face" panose="02020602080505020303" pitchFamily="18" charset="0"/>
              </a:rPr>
              <a:t>(IeFP)</a:t>
            </a:r>
            <a:endParaRPr sz="4800" b="1" dirty="0">
              <a:latin typeface="Baskerville Old Face" panose="02020602080505020303" pitchFamily="18" charset="0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it-IT" dirty="0" smtClean="0"/>
          </a:p>
          <a:p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58423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lang="it-IT" altLang="en-US"/>
            </a:pPr>
            <a:r>
              <a:rPr lang="it-IT" altLang="en-US" sz="6600" dirty="0">
                <a:latin typeface="Baskerville Old Face" panose="02020602080505020303" pitchFamily="18" charset="0"/>
              </a:rPr>
              <a:t>I principi della IeFP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 defTabSz="379500">
              <a:spcBef>
                <a:spcPts val="2700"/>
              </a:spcBef>
              <a:buNone/>
              <a:defRPr lang="it-IT" sz="2376"/>
            </a:pPr>
            <a:r>
              <a:rPr lang="it-IT" altLang="en-US" sz="2800" b="1" dirty="0">
                <a:latin typeface="Baskerville Old Face" panose="02020602080505020303" pitchFamily="18" charset="0"/>
              </a:rPr>
              <a:t>Promuovere strategie di innovazione che possono favorire le condizioni del contesto territoriale:</a:t>
            </a:r>
          </a:p>
          <a:p>
            <a:pPr marL="1173480" lvl="3" indent="-293370" defTabSz="379500">
              <a:spcBef>
                <a:spcPts val="1800"/>
              </a:spcBef>
              <a:defRPr lang="it-IT" sz="2376"/>
            </a:pPr>
            <a:r>
              <a:rPr lang="it-IT" altLang="en-US" sz="2800" b="1" dirty="0">
                <a:latin typeface="Baskerville Old Face" panose="02020602080505020303" pitchFamily="18" charset="0"/>
              </a:rPr>
              <a:t>Favorire l'occupazione</a:t>
            </a:r>
          </a:p>
          <a:p>
            <a:pPr marL="1173480" lvl="3" indent="-293370" defTabSz="379500">
              <a:spcBef>
                <a:spcPts val="600"/>
              </a:spcBef>
              <a:defRPr lang="it-IT" sz="2376"/>
            </a:pPr>
            <a:r>
              <a:rPr lang="it-IT" altLang="en-US" sz="2800" b="1" dirty="0">
                <a:latin typeface="Baskerville Old Face" panose="02020602080505020303" pitchFamily="18" charset="0"/>
              </a:rPr>
              <a:t>Aumentare la qualità del lavoro</a:t>
            </a:r>
          </a:p>
          <a:p>
            <a:pPr marL="1173480" lvl="3" indent="-293370" defTabSz="379500">
              <a:spcBef>
                <a:spcPts val="600"/>
              </a:spcBef>
              <a:defRPr lang="it-IT" sz="2376"/>
            </a:pPr>
            <a:r>
              <a:rPr lang="it-IT" altLang="en-US" sz="2800" b="1" dirty="0">
                <a:latin typeface="Baskerville Old Face" panose="02020602080505020303" pitchFamily="18" charset="0"/>
              </a:rPr>
              <a:t>Consolidare i diritti di cittadinanza</a:t>
            </a:r>
          </a:p>
          <a:p>
            <a:pPr marL="0" indent="0" defTabSz="379500">
              <a:spcBef>
                <a:spcPts val="2700"/>
              </a:spcBef>
              <a:buNone/>
              <a:defRPr lang="it-IT" sz="2376"/>
            </a:pPr>
            <a:r>
              <a:rPr lang="it-IT" altLang="en-US" sz="2800" b="1" dirty="0">
                <a:latin typeface="Baskerville Old Face" panose="02020602080505020303" pitchFamily="18" charset="0"/>
              </a:rPr>
              <a:t>Elevare le competenze generali delle persone</a:t>
            </a:r>
          </a:p>
          <a:p>
            <a:pPr marL="0" indent="0" defTabSz="379500">
              <a:spcBef>
                <a:spcPts val="2700"/>
              </a:spcBef>
              <a:buNone/>
              <a:defRPr lang="it-IT" sz="2376"/>
            </a:pPr>
            <a:r>
              <a:rPr lang="it-IT" altLang="en-US" sz="2800" b="1" dirty="0">
                <a:latin typeface="Baskerville Old Face" panose="02020602080505020303" pitchFamily="18" charset="0"/>
              </a:rPr>
              <a:t>Ampliare le opportunità professionali e di cittadinanza attiva</a:t>
            </a:r>
          </a:p>
          <a:p>
            <a:pPr marL="0" indent="0" algn="just" defTabSz="379500">
              <a:spcBef>
                <a:spcPts val="2700"/>
              </a:spcBef>
              <a:buNone/>
              <a:defRPr lang="it-IT" sz="2376"/>
            </a:pPr>
            <a:r>
              <a:rPr lang="it-IT" altLang="en-US" sz="2800" b="1" dirty="0">
                <a:latin typeface="Baskerville Old Face" panose="02020602080505020303" pitchFamily="18" charset="0"/>
              </a:rPr>
              <a:t>Assicurare il successo scolastico e formativo, anche contrastando la dispersione scolastica</a:t>
            </a:r>
          </a:p>
          <a:p>
            <a:pPr marL="0" indent="0" algn="just" defTabSz="379500">
              <a:spcBef>
                <a:spcPts val="2700"/>
              </a:spcBef>
              <a:buNone/>
              <a:defRPr lang="it-IT" sz="2376"/>
            </a:pPr>
            <a:r>
              <a:rPr lang="it-IT" altLang="en-US" sz="2800" b="1" dirty="0">
                <a:latin typeface="Baskerville Old Face" panose="02020602080505020303" pitchFamily="18" charset="0"/>
              </a:rPr>
              <a:t>Fornire una risposta coerente ai fabbisogni formativi e professionali dei territori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ctrTitle"/>
          </p:nvPr>
        </p:nvSpPr>
        <p:spPr>
          <a:xfrm>
            <a:off x="1270000" y="3724640"/>
            <a:ext cx="10464800" cy="1864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sz="6000" b="1" dirty="0">
                <a:latin typeface="Baskerville Old Face" panose="02020602080505020303" pitchFamily="18" charset="0"/>
              </a:rPr>
              <a:t>L’ISTRUZIONE E FORMAZIONE PROFESSIONALE – </a:t>
            </a:r>
            <a:r>
              <a:rPr sz="6000" b="1" dirty="0" smtClean="0">
                <a:latin typeface="Baskerville Old Face" panose="02020602080505020303" pitchFamily="18" charset="0"/>
              </a:rPr>
              <a:t>IEFP</a:t>
            </a:r>
            <a:r>
              <a:rPr lang="it-IT" sz="6000" b="1" dirty="0" smtClean="0">
                <a:latin typeface="Baskerville Old Face" panose="02020602080505020303" pitchFamily="18" charset="0"/>
              </a:rPr>
              <a:t/>
            </a:r>
            <a:br>
              <a:rPr lang="it-IT" sz="6000" b="1" dirty="0" smtClean="0">
                <a:latin typeface="Baskerville Old Face" panose="02020602080505020303" pitchFamily="18" charset="0"/>
              </a:rPr>
            </a:br>
            <a:r>
              <a:rPr lang="it-IT" sz="60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I PERCORSI </a:t>
            </a:r>
            <a:endParaRPr sz="60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17" name="Shape 217"/>
          <p:cNvSpPr>
            <a:spLocks noGrp="1"/>
          </p:cNvSpPr>
          <p:nvPr>
            <p:ph type="subTitle" sz="quarter" idx="1"/>
          </p:nvPr>
        </p:nvSpPr>
        <p:spPr>
          <a:xfrm>
            <a:off x="1270000" y="6350000"/>
            <a:ext cx="10464800" cy="1130300"/>
          </a:xfrm>
          <a:prstGeom prst="rect">
            <a:avLst/>
          </a:prstGeom>
        </p:spPr>
        <p:txBody>
          <a:bodyPr>
            <a:normAutofit/>
          </a:bodyPr>
          <a:lstStyle>
            <a:lvl1pPr defTabSz="449580">
              <a:lnSpc>
                <a:spcPct val="115000"/>
              </a:lnSpc>
              <a:spcBef>
                <a:spcPts val="1000"/>
              </a:spcBef>
              <a:defRPr sz="27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800" dirty="0"/>
              <a:t>(</a:t>
            </a:r>
            <a:r>
              <a:rPr sz="2800" dirty="0" err="1"/>
              <a:t>nei</a:t>
            </a:r>
            <a:r>
              <a:rPr sz="2800" dirty="0"/>
              <a:t> </a:t>
            </a:r>
            <a:r>
              <a:rPr sz="2800" dirty="0" err="1"/>
              <a:t>Centri</a:t>
            </a:r>
            <a:r>
              <a:rPr sz="2800" dirty="0"/>
              <a:t> di </a:t>
            </a:r>
            <a:r>
              <a:rPr sz="2800" dirty="0" err="1"/>
              <a:t>formazione</a:t>
            </a:r>
            <a:r>
              <a:rPr sz="2800" dirty="0"/>
              <a:t> </a:t>
            </a:r>
            <a:r>
              <a:rPr sz="2800" dirty="0" err="1"/>
              <a:t>professionale</a:t>
            </a:r>
            <a:r>
              <a:rPr sz="2800" dirty="0"/>
              <a:t> e </a:t>
            </a:r>
            <a:r>
              <a:rPr sz="2800" dirty="0" err="1"/>
              <a:t>negli</a:t>
            </a:r>
            <a:r>
              <a:rPr sz="2800" dirty="0"/>
              <a:t> </a:t>
            </a:r>
            <a:r>
              <a:rPr sz="2800" dirty="0" err="1"/>
              <a:t>Istituti</a:t>
            </a:r>
            <a:r>
              <a:rPr sz="2800" dirty="0"/>
              <a:t> </a:t>
            </a:r>
            <a:r>
              <a:rPr sz="2800" dirty="0" err="1"/>
              <a:t>professionali</a:t>
            </a:r>
            <a:r>
              <a:rPr sz="2800" dirty="0"/>
              <a:t>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143933" y="5460741"/>
            <a:ext cx="1878410" cy="1291256"/>
          </a:xfrm>
          <a:prstGeom prst="rightArrow">
            <a:avLst>
              <a:gd name="adj1" fmla="val 32000"/>
              <a:gd name="adj2" fmla="val 62947"/>
            </a:avLst>
          </a:prstGeom>
          <a:blipFill>
            <a:blip r:embed="rId2" cstate="print"/>
          </a:blipFill>
          <a:ln w="12700">
            <a:miter lim="400000"/>
          </a:ln>
          <a:effectLst>
            <a:outerShdw blurRad="190500" dist="114300" dir="54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700">
                <a:solidFill>
                  <a:srgbClr val="FFFFFF"/>
                </a:solidFill>
              </a:defRPr>
            </a:lvl1pPr>
          </a:lstStyle>
          <a:p>
            <a:r>
              <a:t>Licenza Media</a:t>
            </a:r>
          </a:p>
        </p:txBody>
      </p:sp>
      <p:sp>
        <p:nvSpPr>
          <p:cNvPr id="206" name="Shape 206"/>
          <p:cNvSpPr/>
          <p:nvPr/>
        </p:nvSpPr>
        <p:spPr>
          <a:xfrm>
            <a:off x="2243666" y="5791095"/>
            <a:ext cx="632400" cy="630547"/>
          </a:xfrm>
          <a:prstGeom prst="rect">
            <a:avLst/>
          </a:prstGeom>
          <a:blipFill>
            <a:blip r:embed="rId3" cstate="print"/>
          </a:blipFill>
          <a:ln w="12700">
            <a:miter lim="400000"/>
          </a:ln>
          <a:effectLst>
            <a:outerShdw blurRad="190500" dist="114300" dir="54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100">
                <a:solidFill>
                  <a:srgbClr val="FFFFFF"/>
                </a:solidFill>
              </a:defRPr>
            </a:lvl1pPr>
          </a:lstStyle>
          <a:p>
            <a:r>
              <a:t>I</a:t>
            </a:r>
          </a:p>
        </p:txBody>
      </p:sp>
      <p:sp>
        <p:nvSpPr>
          <p:cNvPr id="207" name="Shape 207"/>
          <p:cNvSpPr/>
          <p:nvPr/>
        </p:nvSpPr>
        <p:spPr>
          <a:xfrm>
            <a:off x="3059288" y="5791095"/>
            <a:ext cx="632400" cy="630547"/>
          </a:xfrm>
          <a:prstGeom prst="rect">
            <a:avLst/>
          </a:prstGeom>
          <a:blipFill>
            <a:blip r:embed="rId3" cstate="print"/>
          </a:blipFill>
          <a:ln w="12700">
            <a:miter lim="400000"/>
          </a:ln>
          <a:effectLst>
            <a:outerShdw blurRad="190500" dist="114300" dir="54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100">
                <a:solidFill>
                  <a:srgbClr val="FFFFFF"/>
                </a:solidFill>
              </a:defRPr>
            </a:lvl1pPr>
          </a:lstStyle>
          <a:p>
            <a:r>
              <a:t>II</a:t>
            </a:r>
          </a:p>
        </p:txBody>
      </p:sp>
      <p:sp>
        <p:nvSpPr>
          <p:cNvPr id="208" name="Shape 208"/>
          <p:cNvSpPr/>
          <p:nvPr/>
        </p:nvSpPr>
        <p:spPr>
          <a:xfrm>
            <a:off x="3874911" y="5791095"/>
            <a:ext cx="632399" cy="630547"/>
          </a:xfrm>
          <a:prstGeom prst="rect">
            <a:avLst/>
          </a:prstGeom>
          <a:blipFill>
            <a:blip r:embed="rId3" cstate="print"/>
          </a:blipFill>
          <a:ln w="12700">
            <a:miter lim="400000"/>
          </a:ln>
          <a:effectLst>
            <a:outerShdw blurRad="190500" dist="114300" dir="540000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100">
                <a:solidFill>
                  <a:srgbClr val="FFFFFF"/>
                </a:solidFill>
              </a:defRPr>
            </a:lvl1pPr>
          </a:lstStyle>
          <a:p>
            <a:r>
              <a:t>III</a:t>
            </a:r>
          </a:p>
        </p:txBody>
      </p:sp>
      <p:sp>
        <p:nvSpPr>
          <p:cNvPr id="209" name="Shape 209"/>
          <p:cNvSpPr/>
          <p:nvPr/>
        </p:nvSpPr>
        <p:spPr>
          <a:xfrm>
            <a:off x="6027112" y="1132280"/>
            <a:ext cx="6446380" cy="33124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miter lim="400000"/>
          </a:ln>
          <a:effectLst>
            <a:outerShdw blurRad="190500" dist="190500" dir="10115590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just">
              <a:lnSpc>
                <a:spcPct val="150000"/>
              </a:lnSpc>
              <a:defRPr sz="18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400" dirty="0" err="1">
                <a:solidFill>
                  <a:schemeClr val="tx1"/>
                </a:solidFill>
              </a:rPr>
              <a:t>Percorsi</a:t>
            </a:r>
            <a:r>
              <a:rPr sz="1400" dirty="0">
                <a:solidFill>
                  <a:schemeClr val="tx1"/>
                </a:solidFill>
              </a:rPr>
              <a:t> </a:t>
            </a:r>
            <a:r>
              <a:rPr sz="1400" dirty="0" err="1">
                <a:solidFill>
                  <a:schemeClr val="tx1"/>
                </a:solidFill>
              </a:rPr>
              <a:t>quinquennali</a:t>
            </a:r>
            <a:r>
              <a:rPr sz="1400" dirty="0">
                <a:solidFill>
                  <a:schemeClr val="tx1"/>
                </a:solidFill>
              </a:rPr>
              <a:t> con </a:t>
            </a:r>
            <a:r>
              <a:rPr sz="1400" dirty="0" err="1">
                <a:solidFill>
                  <a:schemeClr val="tx1"/>
                </a:solidFill>
              </a:rPr>
              <a:t>rilascio</a:t>
            </a:r>
            <a:r>
              <a:rPr sz="1400" dirty="0">
                <a:solidFill>
                  <a:schemeClr val="tx1"/>
                </a:solidFill>
              </a:rPr>
              <a:t> di </a:t>
            </a:r>
            <a:r>
              <a:rPr sz="1400" dirty="0" err="1">
                <a:solidFill>
                  <a:schemeClr val="tx1"/>
                </a:solidFill>
              </a:rPr>
              <a:t>qualifica</a:t>
            </a:r>
            <a:r>
              <a:rPr sz="1400" dirty="0">
                <a:solidFill>
                  <a:schemeClr val="tx1"/>
                </a:solidFill>
              </a:rPr>
              <a:t> al 3° anno:</a:t>
            </a:r>
          </a:p>
          <a:p>
            <a:pPr lvl="1" algn="just">
              <a:lnSpc>
                <a:spcPct val="150000"/>
              </a:lnSpc>
              <a:defRPr sz="1700">
                <a:solidFill>
                  <a:srgbClr val="FFFFFF"/>
                </a:solidFill>
              </a:defRPr>
            </a:pPr>
            <a:r>
              <a:rPr sz="1400" dirty="0" err="1">
                <a:solidFill>
                  <a:schemeClr val="tx1"/>
                </a:solidFill>
              </a:rPr>
              <a:t>Manutenzione</a:t>
            </a:r>
            <a:r>
              <a:rPr sz="1400" dirty="0">
                <a:solidFill>
                  <a:schemeClr val="tx1"/>
                </a:solidFill>
              </a:rPr>
              <a:t> </a:t>
            </a:r>
            <a:r>
              <a:rPr sz="1400" dirty="0" err="1">
                <a:solidFill>
                  <a:schemeClr val="tx1"/>
                </a:solidFill>
              </a:rPr>
              <a:t>ed</a:t>
            </a:r>
            <a:r>
              <a:rPr sz="1400" dirty="0">
                <a:solidFill>
                  <a:schemeClr val="tx1"/>
                </a:solidFill>
              </a:rPr>
              <a:t> </a:t>
            </a:r>
            <a:r>
              <a:rPr sz="1400" dirty="0" err="1">
                <a:solidFill>
                  <a:schemeClr val="tx1"/>
                </a:solidFill>
              </a:rPr>
              <a:t>assistenza</a:t>
            </a:r>
            <a:r>
              <a:rPr sz="1400" dirty="0">
                <a:solidFill>
                  <a:schemeClr val="tx1"/>
                </a:solidFill>
              </a:rPr>
              <a:t> </a:t>
            </a:r>
            <a:r>
              <a:rPr sz="1400" dirty="0" err="1">
                <a:solidFill>
                  <a:schemeClr val="tx1"/>
                </a:solidFill>
              </a:rPr>
              <a:t>tecnica</a:t>
            </a:r>
            <a:r>
              <a:rPr sz="1400" dirty="0">
                <a:solidFill>
                  <a:schemeClr val="tx1"/>
                </a:solidFill>
              </a:rPr>
              <a:t>:</a:t>
            </a:r>
          </a:p>
          <a:p>
            <a:pPr lvl="4" algn="just">
              <a:lnSpc>
                <a:spcPct val="150000"/>
              </a:lnSpc>
              <a:defRPr sz="1700">
                <a:solidFill>
                  <a:srgbClr val="FFFFFF"/>
                </a:solidFill>
              </a:defRPr>
            </a:pPr>
            <a:r>
              <a:rPr sz="1400" b="1" dirty="0" err="1">
                <a:solidFill>
                  <a:schemeClr val="tx1"/>
                </a:solidFill>
              </a:rPr>
              <a:t>Qualifica</a:t>
            </a:r>
            <a:r>
              <a:rPr sz="1400" b="1" dirty="0">
                <a:solidFill>
                  <a:schemeClr val="tx1"/>
                </a:solidFill>
              </a:rPr>
              <a:t> di </a:t>
            </a:r>
            <a:r>
              <a:rPr sz="1400" b="1" dirty="0" err="1">
                <a:solidFill>
                  <a:schemeClr val="tx1"/>
                </a:solidFill>
              </a:rPr>
              <a:t>operatore</a:t>
            </a:r>
            <a:r>
              <a:rPr sz="1400" b="1" dirty="0">
                <a:solidFill>
                  <a:schemeClr val="tx1"/>
                </a:solidFill>
              </a:rPr>
              <a:t> </a:t>
            </a:r>
            <a:r>
              <a:rPr sz="1400" b="1" dirty="0" err="1">
                <a:solidFill>
                  <a:schemeClr val="tx1"/>
                </a:solidFill>
              </a:rPr>
              <a:t>meccanico</a:t>
            </a:r>
            <a:endParaRPr sz="1400" b="1" dirty="0">
              <a:solidFill>
                <a:schemeClr val="tx1"/>
              </a:solidFill>
            </a:endParaRPr>
          </a:p>
          <a:p>
            <a:pPr lvl="4" algn="just">
              <a:lnSpc>
                <a:spcPct val="150000"/>
              </a:lnSpc>
              <a:defRPr sz="1700">
                <a:solidFill>
                  <a:srgbClr val="FFFFFF"/>
                </a:solidFill>
              </a:defRPr>
            </a:pPr>
            <a:r>
              <a:rPr sz="1400" b="1" dirty="0" err="1">
                <a:solidFill>
                  <a:schemeClr val="tx1"/>
                </a:solidFill>
              </a:rPr>
              <a:t>Qualifica</a:t>
            </a:r>
            <a:r>
              <a:rPr sz="1400" b="1" dirty="0">
                <a:solidFill>
                  <a:schemeClr val="tx1"/>
                </a:solidFill>
              </a:rPr>
              <a:t> di </a:t>
            </a:r>
            <a:r>
              <a:rPr sz="1400" b="1" dirty="0" err="1">
                <a:solidFill>
                  <a:schemeClr val="tx1"/>
                </a:solidFill>
              </a:rPr>
              <a:t>operatore</a:t>
            </a:r>
            <a:r>
              <a:rPr sz="1400" b="1" dirty="0">
                <a:solidFill>
                  <a:schemeClr val="tx1"/>
                </a:solidFill>
              </a:rPr>
              <a:t> </a:t>
            </a:r>
            <a:r>
              <a:rPr sz="1400" b="1" dirty="0" err="1">
                <a:solidFill>
                  <a:schemeClr val="tx1"/>
                </a:solidFill>
              </a:rPr>
              <a:t>termoidraulico</a:t>
            </a:r>
            <a:endParaRPr sz="1400" b="1" dirty="0">
              <a:solidFill>
                <a:schemeClr val="tx1"/>
              </a:solidFill>
            </a:endParaRPr>
          </a:p>
          <a:p>
            <a:pPr lvl="4" algn="just">
              <a:lnSpc>
                <a:spcPct val="150000"/>
              </a:lnSpc>
              <a:defRPr sz="1700">
                <a:solidFill>
                  <a:srgbClr val="FFFFFF"/>
                </a:solidFill>
              </a:defRPr>
            </a:pPr>
            <a:r>
              <a:rPr sz="1400" b="1" dirty="0" err="1">
                <a:solidFill>
                  <a:schemeClr val="tx1"/>
                </a:solidFill>
              </a:rPr>
              <a:t>Qualifica</a:t>
            </a:r>
            <a:r>
              <a:rPr sz="1400" b="1" dirty="0">
                <a:solidFill>
                  <a:schemeClr val="tx1"/>
                </a:solidFill>
              </a:rPr>
              <a:t> di </a:t>
            </a:r>
            <a:r>
              <a:rPr sz="1400" b="1" dirty="0" err="1">
                <a:solidFill>
                  <a:schemeClr val="tx1"/>
                </a:solidFill>
              </a:rPr>
              <a:t>operatore</a:t>
            </a:r>
            <a:r>
              <a:rPr sz="1400" b="1" dirty="0">
                <a:solidFill>
                  <a:schemeClr val="tx1"/>
                </a:solidFill>
              </a:rPr>
              <a:t> </a:t>
            </a:r>
            <a:r>
              <a:rPr sz="1400" b="1" dirty="0" err="1">
                <a:solidFill>
                  <a:schemeClr val="tx1"/>
                </a:solidFill>
              </a:rPr>
              <a:t>elettrico</a:t>
            </a:r>
            <a:endParaRPr sz="1400" b="1" dirty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  <a:defRPr sz="1700">
                <a:solidFill>
                  <a:srgbClr val="FFFFFF"/>
                </a:solidFill>
              </a:defRPr>
            </a:pPr>
            <a:r>
              <a:rPr sz="1400" dirty="0" err="1">
                <a:solidFill>
                  <a:schemeClr val="tx1"/>
                </a:solidFill>
              </a:rPr>
              <a:t>Produzioni</a:t>
            </a:r>
            <a:r>
              <a:rPr sz="1400" dirty="0">
                <a:solidFill>
                  <a:schemeClr val="tx1"/>
                </a:solidFill>
              </a:rPr>
              <a:t> </a:t>
            </a:r>
            <a:r>
              <a:rPr sz="1400" dirty="0" err="1">
                <a:solidFill>
                  <a:schemeClr val="tx1"/>
                </a:solidFill>
              </a:rPr>
              <a:t>industriali</a:t>
            </a:r>
            <a:r>
              <a:rPr sz="1400" dirty="0">
                <a:solidFill>
                  <a:schemeClr val="tx1"/>
                </a:solidFill>
              </a:rPr>
              <a:t> e </a:t>
            </a:r>
            <a:r>
              <a:rPr sz="1400" dirty="0" err="1">
                <a:solidFill>
                  <a:schemeClr val="tx1"/>
                </a:solidFill>
              </a:rPr>
              <a:t>artigianali</a:t>
            </a:r>
            <a:r>
              <a:rPr sz="1400" dirty="0">
                <a:solidFill>
                  <a:schemeClr val="tx1"/>
                </a:solidFill>
              </a:rPr>
              <a:t>: </a:t>
            </a:r>
          </a:p>
          <a:p>
            <a:pPr lvl="4" algn="just">
              <a:lnSpc>
                <a:spcPct val="150000"/>
              </a:lnSpc>
              <a:defRPr sz="1700">
                <a:solidFill>
                  <a:srgbClr val="FFFFFF"/>
                </a:solidFill>
              </a:defRPr>
            </a:pPr>
            <a:r>
              <a:rPr sz="1400" b="1" dirty="0" err="1">
                <a:solidFill>
                  <a:schemeClr val="tx1"/>
                </a:solidFill>
              </a:rPr>
              <a:t>Qualifica</a:t>
            </a:r>
            <a:r>
              <a:rPr sz="1400" b="1" dirty="0">
                <a:solidFill>
                  <a:schemeClr val="tx1"/>
                </a:solidFill>
              </a:rPr>
              <a:t> di </a:t>
            </a:r>
            <a:r>
              <a:rPr sz="1400" b="1" dirty="0" err="1">
                <a:solidFill>
                  <a:schemeClr val="tx1"/>
                </a:solidFill>
              </a:rPr>
              <a:t>operatore</a:t>
            </a:r>
            <a:r>
              <a:rPr sz="1400" b="1" dirty="0">
                <a:solidFill>
                  <a:schemeClr val="tx1"/>
                </a:solidFill>
              </a:rPr>
              <a:t> del </a:t>
            </a:r>
            <a:r>
              <a:rPr sz="1400" b="1" dirty="0" err="1">
                <a:solidFill>
                  <a:schemeClr val="tx1"/>
                </a:solidFill>
              </a:rPr>
              <a:t>legno</a:t>
            </a:r>
            <a:endParaRPr sz="1400" b="1" dirty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  <a:defRPr sz="1700">
                <a:solidFill>
                  <a:srgbClr val="FFFFFF"/>
                </a:solidFill>
              </a:defRPr>
            </a:pPr>
            <a:r>
              <a:rPr sz="1400" dirty="0" err="1">
                <a:solidFill>
                  <a:schemeClr val="tx1"/>
                </a:solidFill>
              </a:rPr>
              <a:t>Servizi</a:t>
            </a:r>
            <a:r>
              <a:rPr sz="1400" dirty="0">
                <a:solidFill>
                  <a:schemeClr val="tx1"/>
                </a:solidFill>
              </a:rPr>
              <a:t> per </a:t>
            </a:r>
            <a:r>
              <a:rPr sz="1400" dirty="0" err="1">
                <a:solidFill>
                  <a:schemeClr val="tx1"/>
                </a:solidFill>
              </a:rPr>
              <a:t>l’enogastronomia</a:t>
            </a:r>
            <a:r>
              <a:rPr sz="1400" dirty="0">
                <a:solidFill>
                  <a:schemeClr val="tx1"/>
                </a:solidFill>
              </a:rPr>
              <a:t> e </a:t>
            </a:r>
            <a:r>
              <a:rPr sz="1400" dirty="0" err="1">
                <a:solidFill>
                  <a:schemeClr val="tx1"/>
                </a:solidFill>
              </a:rPr>
              <a:t>l’ospitalità</a:t>
            </a:r>
            <a:r>
              <a:rPr sz="1400" dirty="0">
                <a:solidFill>
                  <a:schemeClr val="tx1"/>
                </a:solidFill>
              </a:rPr>
              <a:t> </a:t>
            </a:r>
            <a:r>
              <a:rPr sz="1400" dirty="0" err="1">
                <a:solidFill>
                  <a:schemeClr val="tx1"/>
                </a:solidFill>
              </a:rPr>
              <a:t>alberghiera</a:t>
            </a:r>
            <a:r>
              <a:rPr sz="1400" dirty="0">
                <a:solidFill>
                  <a:schemeClr val="tx1"/>
                </a:solidFill>
              </a:rPr>
              <a:t>: </a:t>
            </a:r>
            <a:endParaRPr lang="it-IT" sz="1400" dirty="0" smtClean="0">
              <a:solidFill>
                <a:schemeClr val="tx1"/>
              </a:solidFill>
            </a:endParaRPr>
          </a:p>
          <a:p>
            <a:pPr lvl="1" algn="l">
              <a:lnSpc>
                <a:spcPct val="150000"/>
              </a:lnSpc>
              <a:defRPr sz="1700">
                <a:solidFill>
                  <a:srgbClr val="FFFFFF"/>
                </a:solidFill>
              </a:defRPr>
            </a:pP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smtClean="0">
                <a:solidFill>
                  <a:schemeClr val="tx1"/>
                </a:solidFill>
              </a:rPr>
              <a:t>              </a:t>
            </a:r>
            <a:r>
              <a:rPr sz="1400" b="1" dirty="0" err="1" smtClean="0">
                <a:solidFill>
                  <a:schemeClr val="tx1"/>
                </a:solidFill>
              </a:rPr>
              <a:t>Qualifica</a:t>
            </a:r>
            <a:r>
              <a:rPr lang="it-IT" sz="1400" b="1" dirty="0" smtClean="0">
                <a:solidFill>
                  <a:schemeClr val="tx1"/>
                </a:solidFill>
              </a:rPr>
              <a:t> </a:t>
            </a:r>
            <a:r>
              <a:rPr sz="1400" b="1" dirty="0" smtClean="0">
                <a:solidFill>
                  <a:schemeClr val="tx1"/>
                </a:solidFill>
              </a:rPr>
              <a:t>di </a:t>
            </a:r>
            <a:r>
              <a:rPr sz="1400" b="1" dirty="0" err="1">
                <a:solidFill>
                  <a:schemeClr val="tx1"/>
                </a:solidFill>
              </a:rPr>
              <a:t>operatore</a:t>
            </a:r>
            <a:r>
              <a:rPr sz="1400" b="1" dirty="0">
                <a:solidFill>
                  <a:schemeClr val="tx1"/>
                </a:solidFill>
              </a:rPr>
              <a:t> </a:t>
            </a:r>
            <a:r>
              <a:rPr sz="1400" b="1" dirty="0" err="1">
                <a:solidFill>
                  <a:schemeClr val="tx1"/>
                </a:solidFill>
              </a:rPr>
              <a:t>della</a:t>
            </a:r>
            <a:r>
              <a:rPr sz="1400" b="1" dirty="0">
                <a:solidFill>
                  <a:schemeClr val="tx1"/>
                </a:solidFill>
              </a:rPr>
              <a:t> </a:t>
            </a:r>
            <a:r>
              <a:rPr sz="1400" b="1" dirty="0" err="1">
                <a:solidFill>
                  <a:schemeClr val="tx1"/>
                </a:solidFill>
              </a:rPr>
              <a:t>ristorazione</a:t>
            </a:r>
            <a:r>
              <a:rPr sz="1400" b="1" dirty="0">
                <a:solidFill>
                  <a:schemeClr val="tx1"/>
                </a:solidFill>
              </a:rPr>
              <a:t> </a:t>
            </a:r>
            <a:br>
              <a:rPr sz="1400" b="1" dirty="0">
                <a:solidFill>
                  <a:schemeClr val="tx1"/>
                </a:solidFill>
              </a:rPr>
            </a:br>
            <a:r>
              <a:rPr lang="it-IT" sz="1400" b="1" dirty="0" smtClean="0">
                <a:solidFill>
                  <a:schemeClr val="tx1"/>
                </a:solidFill>
              </a:rPr>
              <a:t>                    </a:t>
            </a:r>
            <a:r>
              <a:rPr sz="1100" b="1" dirty="0" smtClean="0">
                <a:solidFill>
                  <a:schemeClr val="tx1"/>
                </a:solidFill>
              </a:rPr>
              <a:t>(</a:t>
            </a:r>
            <a:r>
              <a:rPr sz="1100" b="1" dirty="0">
                <a:solidFill>
                  <a:schemeClr val="tx1"/>
                </a:solidFill>
              </a:rPr>
              <a:t>2 </a:t>
            </a:r>
            <a:r>
              <a:rPr sz="1100" b="1" dirty="0" err="1">
                <a:solidFill>
                  <a:schemeClr val="tx1"/>
                </a:solidFill>
              </a:rPr>
              <a:t>indirizzi</a:t>
            </a:r>
            <a:r>
              <a:rPr sz="1100" b="1" dirty="0">
                <a:solidFill>
                  <a:schemeClr val="tx1"/>
                </a:solidFill>
              </a:rPr>
              <a:t>: </a:t>
            </a:r>
            <a:r>
              <a:rPr sz="1100" b="1" dirty="0" err="1">
                <a:solidFill>
                  <a:schemeClr val="tx1"/>
                </a:solidFill>
              </a:rPr>
              <a:t>preparazione</a:t>
            </a:r>
            <a:r>
              <a:rPr sz="1100" b="1" dirty="0">
                <a:solidFill>
                  <a:schemeClr val="tx1"/>
                </a:solidFill>
              </a:rPr>
              <a:t> </a:t>
            </a:r>
            <a:r>
              <a:rPr sz="1100" b="1" dirty="0" err="1">
                <a:solidFill>
                  <a:schemeClr val="tx1"/>
                </a:solidFill>
              </a:rPr>
              <a:t>pasti</a:t>
            </a:r>
            <a:r>
              <a:rPr sz="1100" b="1" dirty="0">
                <a:solidFill>
                  <a:schemeClr val="tx1"/>
                </a:solidFill>
              </a:rPr>
              <a:t> e </a:t>
            </a:r>
            <a:r>
              <a:rPr sz="1100" b="1" dirty="0" err="1">
                <a:solidFill>
                  <a:schemeClr val="tx1"/>
                </a:solidFill>
              </a:rPr>
              <a:t>servizi</a:t>
            </a:r>
            <a:r>
              <a:rPr sz="1100" b="1" dirty="0">
                <a:solidFill>
                  <a:schemeClr val="tx1"/>
                </a:solidFill>
              </a:rPr>
              <a:t> di </a:t>
            </a:r>
            <a:r>
              <a:rPr sz="1100" b="1" dirty="0" err="1">
                <a:solidFill>
                  <a:schemeClr val="tx1"/>
                </a:solidFill>
              </a:rPr>
              <a:t>sala</a:t>
            </a:r>
            <a:r>
              <a:rPr sz="1100" b="1" dirty="0">
                <a:solidFill>
                  <a:schemeClr val="tx1"/>
                </a:solidFill>
              </a:rPr>
              <a:t> e di bar)</a:t>
            </a:r>
          </a:p>
        </p:txBody>
      </p:sp>
      <p:sp>
        <p:nvSpPr>
          <p:cNvPr id="210" name="Shape 210"/>
          <p:cNvSpPr/>
          <p:nvPr/>
        </p:nvSpPr>
        <p:spPr>
          <a:xfrm rot="19451521">
            <a:off x="4576624" y="5103845"/>
            <a:ext cx="789176" cy="479284"/>
          </a:xfrm>
          <a:prstGeom prst="rightArrow">
            <a:avLst>
              <a:gd name="adj1" fmla="val 32000"/>
              <a:gd name="adj2" fmla="val 105613"/>
            </a:avLst>
          </a:prstGeom>
          <a:blipFill>
            <a:blip r:embed="rId4" cstate="print"/>
          </a:blipFill>
          <a:ln w="12700">
            <a:miter lim="400000"/>
          </a:ln>
          <a:effectLst>
            <a:outerShdw blurRad="190500" dist="114300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4728633" y="5866727"/>
            <a:ext cx="789175" cy="479284"/>
          </a:xfrm>
          <a:prstGeom prst="rightArrow">
            <a:avLst>
              <a:gd name="adj1" fmla="val 32000"/>
              <a:gd name="adj2" fmla="val 105613"/>
            </a:avLst>
          </a:prstGeom>
          <a:blipFill>
            <a:blip r:embed="rId4" cstate="print"/>
          </a:blipFill>
          <a:ln w="12700">
            <a:miter lim="400000"/>
          </a:ln>
          <a:effectLst>
            <a:outerShdw blurRad="190500" dist="114300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2" name="Shape 212"/>
          <p:cNvSpPr/>
          <p:nvPr/>
        </p:nvSpPr>
        <p:spPr>
          <a:xfrm rot="1967179">
            <a:off x="4574954" y="6750165"/>
            <a:ext cx="789175" cy="479284"/>
          </a:xfrm>
          <a:prstGeom prst="rightArrow">
            <a:avLst>
              <a:gd name="adj1" fmla="val 32000"/>
              <a:gd name="adj2" fmla="val 105613"/>
            </a:avLst>
          </a:prstGeom>
          <a:blipFill>
            <a:blip r:embed="rId4" cstate="print"/>
          </a:blipFill>
          <a:ln w="12700">
            <a:miter lim="400000"/>
          </a:ln>
          <a:effectLst>
            <a:outerShdw blurRad="190500" dist="114300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5957783" y="4961317"/>
            <a:ext cx="6585039" cy="1659556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ffectLst>
            <a:outerShdw blurRad="190500" dist="190500" dir="10133992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lnSpc>
                <a:spcPct val="150000"/>
              </a:lnSpc>
              <a:defRPr sz="18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400" dirty="0" err="1">
                <a:solidFill>
                  <a:schemeClr val="tx1"/>
                </a:solidFill>
              </a:rPr>
              <a:t>Percorsi</a:t>
            </a:r>
            <a:r>
              <a:rPr sz="1400" dirty="0">
                <a:solidFill>
                  <a:schemeClr val="tx1"/>
                </a:solidFill>
              </a:rPr>
              <a:t> </a:t>
            </a:r>
            <a:r>
              <a:rPr sz="1400" dirty="0" err="1">
                <a:solidFill>
                  <a:schemeClr val="tx1"/>
                </a:solidFill>
              </a:rPr>
              <a:t>triennali</a:t>
            </a:r>
            <a:r>
              <a:rPr sz="1400" dirty="0">
                <a:solidFill>
                  <a:schemeClr val="tx1"/>
                </a:solidFill>
              </a:rPr>
              <a:t> </a:t>
            </a:r>
            <a:r>
              <a:rPr sz="1400" dirty="0" err="1">
                <a:solidFill>
                  <a:schemeClr val="tx1"/>
                </a:solidFill>
              </a:rPr>
              <a:t>presso</a:t>
            </a:r>
            <a:r>
              <a:rPr sz="1400" dirty="0">
                <a:solidFill>
                  <a:schemeClr val="tx1"/>
                </a:solidFill>
              </a:rPr>
              <a:t> </a:t>
            </a:r>
            <a:r>
              <a:rPr sz="1400" dirty="0" err="1">
                <a:solidFill>
                  <a:schemeClr val="tx1"/>
                </a:solidFill>
              </a:rPr>
              <a:t>Istituzioni</a:t>
            </a:r>
            <a:r>
              <a:rPr sz="1400" dirty="0">
                <a:solidFill>
                  <a:schemeClr val="tx1"/>
                </a:solidFill>
              </a:rPr>
              <a:t> </a:t>
            </a:r>
            <a:r>
              <a:rPr sz="1400" dirty="0" err="1">
                <a:solidFill>
                  <a:schemeClr val="tx1"/>
                </a:solidFill>
              </a:rPr>
              <a:t>scolastiche</a:t>
            </a:r>
            <a:r>
              <a:rPr sz="1400" dirty="0">
                <a:solidFill>
                  <a:schemeClr val="tx1"/>
                </a:solidFill>
              </a:rPr>
              <a:t>:</a:t>
            </a:r>
          </a:p>
          <a:p>
            <a:pPr lvl="3" algn="l">
              <a:lnSpc>
                <a:spcPct val="150000"/>
              </a:lnSpc>
              <a:defRPr sz="1700">
                <a:solidFill>
                  <a:srgbClr val="FFFFFF"/>
                </a:solidFill>
              </a:defRPr>
            </a:pPr>
            <a:r>
              <a:rPr sz="1400" b="1" dirty="0" err="1">
                <a:solidFill>
                  <a:schemeClr val="tx1"/>
                </a:solidFill>
              </a:rPr>
              <a:t>Qualifica</a:t>
            </a:r>
            <a:r>
              <a:rPr sz="1400" b="1" dirty="0">
                <a:solidFill>
                  <a:schemeClr val="tx1"/>
                </a:solidFill>
              </a:rPr>
              <a:t> </a:t>
            </a:r>
            <a:r>
              <a:rPr sz="1400" b="1" dirty="0" err="1">
                <a:solidFill>
                  <a:schemeClr val="tx1"/>
                </a:solidFill>
              </a:rPr>
              <a:t>di</a:t>
            </a:r>
            <a:r>
              <a:rPr sz="1400" b="1" dirty="0">
                <a:solidFill>
                  <a:schemeClr val="tx1"/>
                </a:solidFill>
              </a:rPr>
              <a:t> </a:t>
            </a:r>
            <a:r>
              <a:rPr sz="1400" b="1" dirty="0" err="1">
                <a:solidFill>
                  <a:schemeClr val="tx1"/>
                </a:solidFill>
              </a:rPr>
              <a:t>Operatore</a:t>
            </a:r>
            <a:r>
              <a:rPr sz="1400" b="1" dirty="0">
                <a:solidFill>
                  <a:schemeClr val="tx1"/>
                </a:solidFill>
              </a:rPr>
              <a:t> </a:t>
            </a:r>
            <a:r>
              <a:rPr sz="1400" b="1" dirty="0" err="1">
                <a:solidFill>
                  <a:schemeClr val="tx1"/>
                </a:solidFill>
              </a:rPr>
              <a:t>agricolo</a:t>
            </a:r>
            <a:endParaRPr sz="1400" b="1" dirty="0">
              <a:solidFill>
                <a:schemeClr val="tx1"/>
              </a:solidFill>
            </a:endParaRPr>
          </a:p>
          <a:p>
            <a:pPr lvl="3" algn="l">
              <a:lnSpc>
                <a:spcPct val="150000"/>
              </a:lnSpc>
              <a:defRPr sz="1700">
                <a:solidFill>
                  <a:srgbClr val="FFFFFF"/>
                </a:solidFill>
              </a:defRPr>
            </a:pPr>
            <a:r>
              <a:rPr sz="1400" b="1" dirty="0" err="1">
                <a:solidFill>
                  <a:schemeClr val="tx1"/>
                </a:solidFill>
              </a:rPr>
              <a:t>Qualifica</a:t>
            </a:r>
            <a:r>
              <a:rPr sz="1400" b="1" dirty="0">
                <a:solidFill>
                  <a:schemeClr val="tx1"/>
                </a:solidFill>
              </a:rPr>
              <a:t> </a:t>
            </a:r>
            <a:r>
              <a:rPr sz="1400" b="1" dirty="0" err="1">
                <a:solidFill>
                  <a:schemeClr val="tx1"/>
                </a:solidFill>
              </a:rPr>
              <a:t>di</a:t>
            </a:r>
            <a:r>
              <a:rPr sz="1400" b="1" dirty="0">
                <a:solidFill>
                  <a:schemeClr val="tx1"/>
                </a:solidFill>
              </a:rPr>
              <a:t> </a:t>
            </a:r>
            <a:r>
              <a:rPr sz="1400" b="1" dirty="0" err="1">
                <a:solidFill>
                  <a:schemeClr val="tx1"/>
                </a:solidFill>
              </a:rPr>
              <a:t>Operatore</a:t>
            </a:r>
            <a:r>
              <a:rPr sz="1400" b="1" dirty="0">
                <a:solidFill>
                  <a:schemeClr val="tx1"/>
                </a:solidFill>
              </a:rPr>
              <a:t> </a:t>
            </a:r>
            <a:r>
              <a:rPr sz="1400" b="1" dirty="0" err="1">
                <a:solidFill>
                  <a:schemeClr val="tx1"/>
                </a:solidFill>
              </a:rPr>
              <a:t>termoidraulico</a:t>
            </a:r>
            <a:endParaRPr sz="1400" b="1" dirty="0">
              <a:solidFill>
                <a:schemeClr val="tx1"/>
              </a:solidFill>
            </a:endParaRPr>
          </a:p>
          <a:p>
            <a:pPr lvl="3" algn="l">
              <a:lnSpc>
                <a:spcPct val="150000"/>
              </a:lnSpc>
              <a:defRPr sz="1700">
                <a:solidFill>
                  <a:srgbClr val="FFFFFF"/>
                </a:solidFill>
              </a:defRPr>
            </a:pPr>
            <a:r>
              <a:rPr sz="1400" b="1" dirty="0" err="1">
                <a:solidFill>
                  <a:schemeClr val="tx1"/>
                </a:solidFill>
              </a:rPr>
              <a:t>Qualifica</a:t>
            </a:r>
            <a:r>
              <a:rPr sz="1400" b="1" dirty="0">
                <a:solidFill>
                  <a:schemeClr val="tx1"/>
                </a:solidFill>
              </a:rPr>
              <a:t> di </a:t>
            </a:r>
            <a:r>
              <a:rPr sz="1400" b="1" dirty="0" err="1">
                <a:solidFill>
                  <a:schemeClr val="tx1"/>
                </a:solidFill>
              </a:rPr>
              <a:t>Operatore</a:t>
            </a:r>
            <a:r>
              <a:rPr sz="1400" b="1" dirty="0">
                <a:solidFill>
                  <a:schemeClr val="tx1"/>
                </a:solidFill>
              </a:rPr>
              <a:t> </a:t>
            </a:r>
            <a:r>
              <a:rPr sz="1400" b="1" dirty="0" err="1" smtClean="0">
                <a:solidFill>
                  <a:schemeClr val="tx1"/>
                </a:solidFill>
              </a:rPr>
              <a:t>elettrico</a:t>
            </a:r>
            <a:endParaRPr lang="it-IT" sz="1400" b="1" dirty="0" smtClean="0">
              <a:solidFill>
                <a:schemeClr val="tx1"/>
              </a:solidFill>
            </a:endParaRPr>
          </a:p>
          <a:p>
            <a:pPr lvl="3" algn="l">
              <a:lnSpc>
                <a:spcPct val="150000"/>
              </a:lnSpc>
              <a:defRPr sz="1700">
                <a:solidFill>
                  <a:srgbClr val="FFFFFF"/>
                </a:solidFill>
              </a:defRPr>
            </a:pPr>
            <a:r>
              <a:rPr lang="it-IT" sz="1400" b="1" dirty="0" smtClean="0">
                <a:solidFill>
                  <a:schemeClr val="tx1"/>
                </a:solidFill>
              </a:rPr>
              <a:t>Qualifica di  Operatore amministrativo segretariale</a:t>
            </a:r>
            <a:endParaRPr sz="1400" b="1" dirty="0">
              <a:solidFill>
                <a:schemeClr val="tx1"/>
              </a:solidFill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5845892" y="7181120"/>
            <a:ext cx="6696930" cy="22989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miter lim="400000"/>
          </a:ln>
          <a:effectLst>
            <a:outerShdw blurRad="190500" dist="165100" dir="8824703" rotWithShape="0">
              <a:srgbClr val="00000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lnSpc>
                <a:spcPct val="150000"/>
              </a:lnSpc>
              <a:defRPr sz="18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400" dirty="0" err="1" smtClean="0">
                <a:solidFill>
                  <a:schemeClr val="tx1"/>
                </a:solidFill>
              </a:rPr>
              <a:t>Percorsi</a:t>
            </a:r>
            <a:r>
              <a:rPr sz="1400" dirty="0" smtClean="0">
                <a:solidFill>
                  <a:schemeClr val="tx1"/>
                </a:solidFill>
              </a:rPr>
              <a:t> </a:t>
            </a:r>
            <a:r>
              <a:rPr sz="1400" dirty="0" err="1" smtClean="0">
                <a:solidFill>
                  <a:schemeClr val="tx1"/>
                </a:solidFill>
              </a:rPr>
              <a:t>triennali</a:t>
            </a:r>
            <a:r>
              <a:rPr sz="1400" dirty="0" smtClean="0">
                <a:solidFill>
                  <a:schemeClr val="tx1"/>
                </a:solidFill>
              </a:rPr>
              <a:t> </a:t>
            </a:r>
            <a:r>
              <a:rPr sz="1400" dirty="0" err="1" smtClean="0">
                <a:solidFill>
                  <a:schemeClr val="tx1"/>
                </a:solidFill>
              </a:rPr>
              <a:t>presso</a:t>
            </a:r>
            <a:r>
              <a:rPr sz="1400" dirty="0" smtClean="0">
                <a:solidFill>
                  <a:schemeClr val="tx1"/>
                </a:solidFill>
              </a:rPr>
              <a:t> </a:t>
            </a:r>
            <a:r>
              <a:rPr sz="1400" dirty="0" err="1" smtClean="0">
                <a:solidFill>
                  <a:schemeClr val="tx1"/>
                </a:solidFill>
              </a:rPr>
              <a:t>Enti</a:t>
            </a:r>
            <a:r>
              <a:rPr sz="1400" dirty="0" smtClean="0">
                <a:solidFill>
                  <a:schemeClr val="tx1"/>
                </a:solidFill>
              </a:rPr>
              <a:t> di </a:t>
            </a:r>
            <a:r>
              <a:rPr sz="1400" dirty="0" err="1" smtClean="0">
                <a:solidFill>
                  <a:schemeClr val="tx1"/>
                </a:solidFill>
              </a:rPr>
              <a:t>formazione</a:t>
            </a:r>
            <a:r>
              <a:rPr sz="1400" dirty="0" smtClean="0">
                <a:solidFill>
                  <a:schemeClr val="tx1"/>
                </a:solidFill>
              </a:rPr>
              <a:t> </a:t>
            </a:r>
            <a:r>
              <a:rPr sz="1400" dirty="0" err="1" smtClean="0">
                <a:solidFill>
                  <a:schemeClr val="tx1"/>
                </a:solidFill>
              </a:rPr>
              <a:t>accreditati</a:t>
            </a:r>
            <a:r>
              <a:rPr sz="1400" dirty="0" smtClean="0">
                <a:solidFill>
                  <a:schemeClr val="tx1"/>
                </a:solidFill>
              </a:rPr>
              <a:t>:</a:t>
            </a:r>
          </a:p>
          <a:p>
            <a:pPr lvl="3" algn="l">
              <a:lnSpc>
                <a:spcPct val="150000"/>
              </a:lnSpc>
              <a:defRPr sz="1700">
                <a:solidFill>
                  <a:srgbClr val="FFFFFF"/>
                </a:solidFill>
              </a:defRPr>
            </a:pPr>
            <a:r>
              <a:rPr sz="1400" b="1" dirty="0" err="1" smtClean="0">
                <a:solidFill>
                  <a:schemeClr val="tx1"/>
                </a:solidFill>
              </a:rPr>
              <a:t>Qualifica</a:t>
            </a:r>
            <a:r>
              <a:rPr sz="1400" b="1" dirty="0" smtClean="0">
                <a:solidFill>
                  <a:schemeClr val="tx1"/>
                </a:solidFill>
              </a:rPr>
              <a:t> di </a:t>
            </a:r>
            <a:r>
              <a:rPr sz="1400" b="1" dirty="0" err="1" smtClean="0">
                <a:solidFill>
                  <a:schemeClr val="tx1"/>
                </a:solidFill>
              </a:rPr>
              <a:t>estetista</a:t>
            </a:r>
            <a:r>
              <a:rPr sz="1400" b="1" dirty="0" smtClean="0">
                <a:solidFill>
                  <a:schemeClr val="tx1"/>
                </a:solidFill>
              </a:rPr>
              <a:t> di base</a:t>
            </a:r>
          </a:p>
          <a:p>
            <a:pPr lvl="3" algn="l">
              <a:lnSpc>
                <a:spcPct val="150000"/>
              </a:lnSpc>
              <a:defRPr sz="1700">
                <a:solidFill>
                  <a:srgbClr val="FFFFFF"/>
                </a:solidFill>
              </a:defRPr>
            </a:pPr>
            <a:r>
              <a:rPr sz="1400" b="1" dirty="0" err="1" smtClean="0">
                <a:solidFill>
                  <a:schemeClr val="tx1"/>
                </a:solidFill>
              </a:rPr>
              <a:t>Qualifica</a:t>
            </a:r>
            <a:r>
              <a:rPr sz="1400" b="1" dirty="0" smtClean="0">
                <a:solidFill>
                  <a:schemeClr val="tx1"/>
                </a:solidFill>
              </a:rPr>
              <a:t> di </a:t>
            </a:r>
            <a:r>
              <a:rPr sz="1400" b="1" dirty="0" err="1" smtClean="0">
                <a:solidFill>
                  <a:schemeClr val="tx1"/>
                </a:solidFill>
              </a:rPr>
              <a:t>acconciatore</a:t>
            </a:r>
            <a:r>
              <a:rPr sz="1400" b="1" dirty="0" smtClean="0">
                <a:solidFill>
                  <a:schemeClr val="tx1"/>
                </a:solidFill>
              </a:rPr>
              <a:t> di base</a:t>
            </a:r>
          </a:p>
          <a:p>
            <a:pPr lvl="3" algn="l">
              <a:lnSpc>
                <a:spcPct val="150000"/>
              </a:lnSpc>
              <a:defRPr sz="1700">
                <a:solidFill>
                  <a:srgbClr val="FFFFFF"/>
                </a:solidFill>
              </a:defRPr>
            </a:pPr>
            <a:r>
              <a:rPr sz="1400" b="1" dirty="0" err="1" smtClean="0">
                <a:solidFill>
                  <a:schemeClr val="tx1"/>
                </a:solidFill>
              </a:rPr>
              <a:t>Qualifica</a:t>
            </a:r>
            <a:r>
              <a:rPr sz="1400" b="1" dirty="0" smtClean="0">
                <a:solidFill>
                  <a:schemeClr val="tx1"/>
                </a:solidFill>
              </a:rPr>
              <a:t> di </a:t>
            </a:r>
            <a:r>
              <a:rPr sz="1400" b="1" dirty="0" err="1" smtClean="0">
                <a:solidFill>
                  <a:schemeClr val="tx1"/>
                </a:solidFill>
              </a:rPr>
              <a:t>operatore</a:t>
            </a:r>
            <a:r>
              <a:rPr sz="1400" b="1" dirty="0" smtClean="0">
                <a:solidFill>
                  <a:schemeClr val="tx1"/>
                </a:solidFill>
              </a:rPr>
              <a:t> </a:t>
            </a:r>
            <a:r>
              <a:rPr sz="1400" b="1" dirty="0" err="1" smtClean="0">
                <a:solidFill>
                  <a:schemeClr val="tx1"/>
                </a:solidFill>
              </a:rPr>
              <a:t>ai</a:t>
            </a:r>
            <a:r>
              <a:rPr sz="1400" b="1" dirty="0" smtClean="0">
                <a:solidFill>
                  <a:schemeClr val="tx1"/>
                </a:solidFill>
              </a:rPr>
              <a:t> </a:t>
            </a:r>
            <a:r>
              <a:rPr sz="1400" b="1" dirty="0" err="1" smtClean="0">
                <a:solidFill>
                  <a:schemeClr val="tx1"/>
                </a:solidFill>
              </a:rPr>
              <a:t>servizi</a:t>
            </a:r>
            <a:r>
              <a:rPr sz="1400" b="1" dirty="0" smtClean="0">
                <a:solidFill>
                  <a:schemeClr val="tx1"/>
                </a:solidFill>
              </a:rPr>
              <a:t> di </a:t>
            </a:r>
            <a:r>
              <a:rPr sz="1400" b="1" dirty="0" err="1" smtClean="0">
                <a:solidFill>
                  <a:schemeClr val="tx1"/>
                </a:solidFill>
              </a:rPr>
              <a:t>vendita</a:t>
            </a:r>
            <a:endParaRPr lang="it-IT" sz="1400" b="1" dirty="0" smtClean="0">
              <a:solidFill>
                <a:schemeClr val="tx1"/>
              </a:solidFill>
            </a:endParaRPr>
          </a:p>
          <a:p>
            <a:pPr lvl="3" algn="l">
              <a:lnSpc>
                <a:spcPct val="150000"/>
              </a:lnSpc>
              <a:defRPr sz="1700">
                <a:solidFill>
                  <a:srgbClr val="FFFFFF"/>
                </a:solidFill>
              </a:defRPr>
            </a:pPr>
            <a:r>
              <a:rPr lang="it-IT" sz="1400" b="1" dirty="0" smtClean="0">
                <a:solidFill>
                  <a:schemeClr val="tx1"/>
                </a:solidFill>
              </a:rPr>
              <a:t>Qualifica di operatore alla ristorazione (2 indirizzi)</a:t>
            </a:r>
          </a:p>
          <a:p>
            <a:pPr lvl="3" algn="l">
              <a:lnSpc>
                <a:spcPct val="150000"/>
              </a:lnSpc>
              <a:defRPr sz="1700">
                <a:solidFill>
                  <a:srgbClr val="FFFFFF"/>
                </a:solidFill>
              </a:defRPr>
            </a:pPr>
            <a:r>
              <a:rPr lang="it-IT" sz="1400" b="1" dirty="0" smtClean="0">
                <a:solidFill>
                  <a:schemeClr val="tx1"/>
                </a:solidFill>
              </a:rPr>
              <a:t>Qualifica di operatore alla riparazione dei veicoli a motore  (2 indirizzi)</a:t>
            </a:r>
            <a:endParaRPr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it-IT" dirty="0" smtClean="0">
                <a:latin typeface="Baskerville Old Face" panose="02020602080505020303" pitchFamily="18" charset="0"/>
              </a:rPr>
              <a:t>I NUOVI PERCORSI TRIENNALI: CARATTERISTICHE</a:t>
            </a:r>
            <a:endParaRPr dirty="0">
              <a:latin typeface="Baskerville Old Face" panose="02020602080505020303" pitchFamily="18" charset="0"/>
            </a:endParaRPr>
          </a:p>
        </p:txBody>
      </p:sp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defRPr sz="2700"/>
            </a:pPr>
            <a:r>
              <a:rPr sz="3200" b="1" dirty="0" err="1">
                <a:latin typeface="Baskerville Old Face" panose="02020602080505020303" pitchFamily="18" charset="0"/>
              </a:rPr>
              <a:t>Durata</a:t>
            </a:r>
            <a:r>
              <a:rPr sz="3200" b="1" dirty="0">
                <a:latin typeface="Baskerville Old Face" panose="02020602080505020303" pitchFamily="18" charset="0"/>
              </a:rPr>
              <a:t> </a:t>
            </a:r>
            <a:r>
              <a:rPr sz="3200" b="1" dirty="0" err="1">
                <a:latin typeface="Baskerville Old Face" panose="02020602080505020303" pitchFamily="18" charset="0"/>
              </a:rPr>
              <a:t>triennale</a:t>
            </a:r>
            <a:endParaRPr sz="3200" b="1" dirty="0">
              <a:latin typeface="Baskerville Old Face" panose="02020602080505020303" pitchFamily="18" charset="0"/>
            </a:endParaRPr>
          </a:p>
          <a:p>
            <a:pPr marL="0" indent="0">
              <a:spcBef>
                <a:spcPts val="2400"/>
              </a:spcBef>
              <a:buNone/>
              <a:defRPr sz="2700"/>
            </a:pPr>
            <a:r>
              <a:rPr sz="3200" b="1" dirty="0" err="1">
                <a:latin typeface="Baskerville Old Face" panose="02020602080505020303" pitchFamily="18" charset="0"/>
              </a:rPr>
              <a:t>Approccio</a:t>
            </a:r>
            <a:r>
              <a:rPr sz="3200" b="1" dirty="0">
                <a:latin typeface="Baskerville Old Face" panose="02020602080505020303" pitchFamily="18" charset="0"/>
              </a:rPr>
              <a:t> </a:t>
            </a:r>
            <a:r>
              <a:rPr sz="3200" b="1" dirty="0" err="1">
                <a:latin typeface="Baskerville Old Face" panose="02020602080505020303" pitchFamily="18" charset="0"/>
              </a:rPr>
              <a:t>alle</a:t>
            </a:r>
            <a:r>
              <a:rPr sz="3200" b="1" dirty="0">
                <a:latin typeface="Baskerville Old Face" panose="02020602080505020303" pitchFamily="18" charset="0"/>
              </a:rPr>
              <a:t> discipline </a:t>
            </a:r>
            <a:r>
              <a:rPr sz="3200" b="1" dirty="0" err="1">
                <a:latin typeface="Baskerville Old Face" panose="02020602080505020303" pitchFamily="18" charset="0"/>
              </a:rPr>
              <a:t>prevalentemente</a:t>
            </a:r>
            <a:r>
              <a:rPr sz="3200" b="1" dirty="0">
                <a:latin typeface="Baskerville Old Face" panose="02020602080505020303" pitchFamily="18" charset="0"/>
              </a:rPr>
              <a:t> </a:t>
            </a:r>
            <a:r>
              <a:rPr sz="3200" b="1" dirty="0" err="1">
                <a:latin typeface="Baskerville Old Face" panose="02020602080505020303" pitchFamily="18" charset="0"/>
              </a:rPr>
              <a:t>pratico-operativo</a:t>
            </a:r>
            <a:endParaRPr sz="3200" b="1" dirty="0">
              <a:latin typeface="Baskerville Old Face" panose="02020602080505020303" pitchFamily="18" charset="0"/>
            </a:endParaRPr>
          </a:p>
          <a:p>
            <a:pPr marL="0" indent="0">
              <a:spcBef>
                <a:spcPts val="2400"/>
              </a:spcBef>
              <a:buNone/>
              <a:defRPr sz="2700"/>
            </a:pPr>
            <a:r>
              <a:rPr sz="3200" b="1" dirty="0">
                <a:latin typeface="Baskerville Old Face" panose="02020602080505020303" pitchFamily="18" charset="0"/>
              </a:rPr>
              <a:t>Base </a:t>
            </a:r>
            <a:r>
              <a:rPr sz="3200" b="1" dirty="0" err="1">
                <a:latin typeface="Baskerville Old Face" panose="02020602080505020303" pitchFamily="18" charset="0"/>
              </a:rPr>
              <a:t>culturale</a:t>
            </a:r>
            <a:r>
              <a:rPr sz="3200" b="1" dirty="0">
                <a:latin typeface="Baskerville Old Face" panose="02020602080505020303" pitchFamily="18" charset="0"/>
              </a:rPr>
              <a:t> </a:t>
            </a:r>
            <a:r>
              <a:rPr sz="3200" b="1" dirty="0" err="1">
                <a:latin typeface="Baskerville Old Face" panose="02020602080505020303" pitchFamily="18" charset="0"/>
              </a:rPr>
              <a:t>generale</a:t>
            </a:r>
            <a:r>
              <a:rPr sz="3200" b="1" dirty="0">
                <a:latin typeface="Baskerville Old Face" panose="02020602080505020303" pitchFamily="18" charset="0"/>
              </a:rPr>
              <a:t> per </a:t>
            </a:r>
            <a:r>
              <a:rPr sz="3200" b="1" dirty="0" err="1">
                <a:latin typeface="Baskerville Old Face" panose="02020602080505020303" pitchFamily="18" charset="0"/>
              </a:rPr>
              <a:t>l’assolvimento</a:t>
            </a:r>
            <a:r>
              <a:rPr sz="3200" b="1" dirty="0">
                <a:latin typeface="Baskerville Old Face" panose="02020602080505020303" pitchFamily="18" charset="0"/>
              </a:rPr>
              <a:t> </a:t>
            </a:r>
            <a:r>
              <a:rPr sz="3200" b="1" dirty="0" err="1">
                <a:latin typeface="Baskerville Old Face" panose="02020602080505020303" pitchFamily="18" charset="0"/>
              </a:rPr>
              <a:t>dell’obbligo</a:t>
            </a:r>
            <a:r>
              <a:rPr sz="3200" b="1" dirty="0">
                <a:latin typeface="Baskerville Old Face" panose="02020602080505020303" pitchFamily="18" charset="0"/>
              </a:rPr>
              <a:t> di </a:t>
            </a:r>
            <a:r>
              <a:rPr sz="3200" b="1" dirty="0" err="1">
                <a:latin typeface="Baskerville Old Face" panose="02020602080505020303" pitchFamily="18" charset="0"/>
              </a:rPr>
              <a:t>istruzione</a:t>
            </a:r>
            <a:endParaRPr sz="3200" b="1" dirty="0">
              <a:latin typeface="Baskerville Old Face" panose="02020602080505020303" pitchFamily="18" charset="0"/>
            </a:endParaRPr>
          </a:p>
          <a:p>
            <a:pPr marL="0" indent="0">
              <a:spcBef>
                <a:spcPts val="2400"/>
              </a:spcBef>
              <a:buNone/>
              <a:defRPr sz="2700"/>
            </a:pPr>
            <a:r>
              <a:rPr sz="3200" b="1" dirty="0" err="1">
                <a:latin typeface="Baskerville Old Face" panose="02020602080505020303" pitchFamily="18" charset="0"/>
              </a:rPr>
              <a:t>Formazione</a:t>
            </a:r>
            <a:r>
              <a:rPr sz="3200" b="1" dirty="0">
                <a:latin typeface="Baskerville Old Face" panose="02020602080505020303" pitchFamily="18" charset="0"/>
              </a:rPr>
              <a:t> </a:t>
            </a:r>
            <a:r>
              <a:rPr sz="3200" b="1" dirty="0" err="1">
                <a:latin typeface="Baskerville Old Face" panose="02020602080505020303" pitchFamily="18" charset="0"/>
              </a:rPr>
              <a:t>tecnico-professionale</a:t>
            </a:r>
            <a:r>
              <a:rPr sz="3200" b="1" dirty="0">
                <a:latin typeface="Baskerville Old Face" panose="02020602080505020303" pitchFamily="18" charset="0"/>
              </a:rPr>
              <a:t> per </a:t>
            </a:r>
            <a:r>
              <a:rPr sz="3200" b="1" dirty="0" err="1">
                <a:latin typeface="Baskerville Old Face" panose="02020602080505020303" pitchFamily="18" charset="0"/>
              </a:rPr>
              <a:t>l’acquisizione</a:t>
            </a:r>
            <a:r>
              <a:rPr sz="3200" b="1" dirty="0">
                <a:latin typeface="Baskerville Old Face" panose="02020602080505020303" pitchFamily="18" charset="0"/>
              </a:rPr>
              <a:t> di </a:t>
            </a:r>
            <a:r>
              <a:rPr sz="3200" b="1" dirty="0" err="1">
                <a:latin typeface="Baskerville Old Face" panose="02020602080505020303" pitchFamily="18" charset="0"/>
              </a:rPr>
              <a:t>una</a:t>
            </a:r>
            <a:r>
              <a:rPr sz="3200" b="1" dirty="0">
                <a:latin typeface="Baskerville Old Face" panose="02020602080505020303" pitchFamily="18" charset="0"/>
              </a:rPr>
              <a:t> </a:t>
            </a:r>
            <a:r>
              <a:rPr sz="3200" b="1" dirty="0" err="1">
                <a:latin typeface="Baskerville Old Face" panose="02020602080505020303" pitchFamily="18" charset="0"/>
              </a:rPr>
              <a:t>qualifica</a:t>
            </a:r>
            <a:endParaRPr sz="3200" b="1" dirty="0">
              <a:latin typeface="Baskerville Old Face" panose="02020602080505020303" pitchFamily="18" charset="0"/>
            </a:endParaRPr>
          </a:p>
          <a:p>
            <a:pPr marL="0" indent="0">
              <a:spcBef>
                <a:spcPts val="2400"/>
              </a:spcBef>
              <a:buNone/>
              <a:defRPr sz="2700"/>
            </a:pPr>
            <a:r>
              <a:rPr sz="3200" b="1" dirty="0" err="1">
                <a:latin typeface="Baskerville Old Face" panose="02020602080505020303" pitchFamily="18" charset="0"/>
              </a:rPr>
              <a:t>Formazione</a:t>
            </a:r>
            <a:r>
              <a:rPr sz="3200" b="1" dirty="0">
                <a:latin typeface="Baskerville Old Face" panose="02020602080505020303" pitchFamily="18" charset="0"/>
              </a:rPr>
              <a:t> </a:t>
            </a:r>
            <a:r>
              <a:rPr sz="3200" b="1" dirty="0" err="1">
                <a:latin typeface="Baskerville Old Face" panose="02020602080505020303" pitchFamily="18" charset="0"/>
              </a:rPr>
              <a:t>finalizzata</a:t>
            </a:r>
            <a:r>
              <a:rPr sz="3200" b="1" dirty="0">
                <a:latin typeface="Baskerville Old Face" panose="02020602080505020303" pitchFamily="18" charset="0"/>
              </a:rPr>
              <a:t> </a:t>
            </a:r>
            <a:r>
              <a:rPr sz="3200" b="1" dirty="0" err="1">
                <a:latin typeface="Baskerville Old Face" panose="02020602080505020303" pitchFamily="18" charset="0"/>
              </a:rPr>
              <a:t>all’inserimento</a:t>
            </a:r>
            <a:r>
              <a:rPr sz="3200" b="1" dirty="0">
                <a:latin typeface="Baskerville Old Face" panose="02020602080505020303" pitchFamily="18" charset="0"/>
              </a:rPr>
              <a:t> </a:t>
            </a:r>
            <a:r>
              <a:rPr sz="3200" b="1" dirty="0" err="1">
                <a:latin typeface="Baskerville Old Face" panose="02020602080505020303" pitchFamily="18" charset="0"/>
              </a:rPr>
              <a:t>nel</a:t>
            </a:r>
            <a:r>
              <a:rPr sz="3200" b="1" dirty="0">
                <a:latin typeface="Baskerville Old Face" panose="02020602080505020303" pitchFamily="18" charset="0"/>
              </a:rPr>
              <a:t> </a:t>
            </a:r>
            <a:r>
              <a:rPr sz="3200" b="1" dirty="0" err="1">
                <a:latin typeface="Baskerville Old Face" panose="02020602080505020303" pitchFamily="18" charset="0"/>
              </a:rPr>
              <a:t>mondo</a:t>
            </a:r>
            <a:r>
              <a:rPr sz="3200" b="1" dirty="0">
                <a:latin typeface="Baskerville Old Face" panose="02020602080505020303" pitchFamily="18" charset="0"/>
              </a:rPr>
              <a:t> del </a:t>
            </a:r>
            <a:r>
              <a:rPr sz="3200" b="1" dirty="0" err="1">
                <a:latin typeface="Baskerville Old Face" panose="02020602080505020303" pitchFamily="18" charset="0"/>
              </a:rPr>
              <a:t>lavoro</a:t>
            </a:r>
            <a:endParaRPr sz="3200" b="1" dirty="0">
              <a:latin typeface="Baskerville Old Face" panose="02020602080505020303" pitchFamily="18" charset="0"/>
            </a:endParaRPr>
          </a:p>
          <a:p>
            <a:pPr marL="0" indent="0">
              <a:spcBef>
                <a:spcPts val="2400"/>
              </a:spcBef>
              <a:buNone/>
              <a:defRPr sz="2700"/>
            </a:pPr>
            <a:r>
              <a:rPr sz="3200" b="1" dirty="0" err="1">
                <a:latin typeface="Baskerville Old Face" panose="02020602080505020303" pitchFamily="18" charset="0"/>
              </a:rPr>
              <a:t>Rilascio</a:t>
            </a:r>
            <a:r>
              <a:rPr sz="3200" b="1" dirty="0">
                <a:latin typeface="Baskerville Old Face" panose="02020602080505020303" pitchFamily="18" charset="0"/>
              </a:rPr>
              <a:t> di </a:t>
            </a:r>
            <a:r>
              <a:rPr sz="3200" b="1" dirty="0" err="1" smtClean="0">
                <a:latin typeface="Baskerville Old Face" panose="02020602080505020303" pitchFamily="18" charset="0"/>
              </a:rPr>
              <a:t>Attestato</a:t>
            </a:r>
            <a:r>
              <a:rPr sz="3200" b="1" dirty="0" smtClean="0">
                <a:latin typeface="Baskerville Old Face" panose="02020602080505020303" pitchFamily="18" charset="0"/>
              </a:rPr>
              <a:t> </a:t>
            </a:r>
            <a:r>
              <a:rPr sz="3200" b="1" dirty="0">
                <a:latin typeface="Baskerville Old Face" panose="02020602080505020303" pitchFamily="18" charset="0"/>
              </a:rPr>
              <a:t>di </a:t>
            </a:r>
            <a:r>
              <a:rPr sz="3200" b="1" dirty="0" err="1">
                <a:latin typeface="Baskerville Old Face" panose="02020602080505020303" pitchFamily="18" charset="0"/>
              </a:rPr>
              <a:t>qualifica</a:t>
            </a:r>
            <a:r>
              <a:rPr sz="3200" b="1" dirty="0">
                <a:latin typeface="Baskerville Old Face" panose="02020602080505020303" pitchFamily="18" charset="0"/>
              </a:rPr>
              <a:t> </a:t>
            </a:r>
            <a:r>
              <a:rPr sz="3200" b="1" dirty="0" err="1">
                <a:latin typeface="Baskerville Old Face" panose="02020602080505020303" pitchFamily="18" charset="0"/>
              </a:rPr>
              <a:t>professionale</a:t>
            </a:r>
            <a:r>
              <a:rPr sz="3200" b="1" dirty="0">
                <a:latin typeface="Baskerville Old Face" panose="02020602080505020303" pitchFamily="18" charset="0"/>
              </a:rPr>
              <a:t> </a:t>
            </a:r>
            <a:r>
              <a:rPr sz="3200" dirty="0"/>
              <a:t>(3° EQF)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350520">
              <a:defRPr sz="4800"/>
            </a:lvl1pPr>
          </a:lstStyle>
          <a:p>
            <a:r>
              <a:rPr b="1" dirty="0">
                <a:latin typeface="Baskerville Old Face" panose="02020602080505020303" pitchFamily="18" charset="0"/>
              </a:rPr>
              <a:t>ORGANIZZAZIONE E </a:t>
            </a:r>
            <a:r>
              <a:rPr lang="it-IT" b="1" dirty="0" smtClean="0">
                <a:latin typeface="Baskerville Old Face" panose="02020602080505020303" pitchFamily="18" charset="0"/>
              </a:rPr>
              <a:t>A</a:t>
            </a:r>
            <a:r>
              <a:rPr b="1" dirty="0" smtClean="0">
                <a:latin typeface="Baskerville Old Face" panose="02020602080505020303" pitchFamily="18" charset="0"/>
              </a:rPr>
              <a:t>RTICOLAZIONE</a:t>
            </a:r>
            <a:endParaRPr b="1" dirty="0">
              <a:latin typeface="Baskerville Old Face" panose="02020602080505020303" pitchFamily="18" charset="0"/>
            </a:endParaRPr>
          </a:p>
        </p:txBody>
      </p:sp>
      <p:sp>
        <p:nvSpPr>
          <p:cNvPr id="231" name="Shape 2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 defTabSz="514095">
              <a:spcBef>
                <a:spcPts val="3600"/>
              </a:spcBef>
              <a:buSzTx/>
              <a:buNone/>
              <a:defRPr sz="3168"/>
            </a:pPr>
            <a:r>
              <a:rPr b="1" dirty="0">
                <a:latin typeface="Baskerville Old Face" panose="02020602080505020303" pitchFamily="18" charset="0"/>
              </a:rPr>
              <a:t>Volume </a:t>
            </a:r>
            <a:r>
              <a:rPr b="1" dirty="0" err="1">
                <a:latin typeface="Baskerville Old Face" panose="02020602080505020303" pitchFamily="18" charset="0"/>
              </a:rPr>
              <a:t>complessivo</a:t>
            </a:r>
            <a:r>
              <a:rPr b="1" dirty="0">
                <a:latin typeface="Baskerville Old Face" panose="02020602080505020303" pitchFamily="18" charset="0"/>
              </a:rPr>
              <a:t> circa 3000 ore per </a:t>
            </a:r>
            <a:r>
              <a:rPr b="1" dirty="0" err="1">
                <a:latin typeface="Baskerville Old Face" panose="02020602080505020303" pitchFamily="18" charset="0"/>
              </a:rPr>
              <a:t>l’intero</a:t>
            </a:r>
            <a:r>
              <a:rPr b="1" dirty="0">
                <a:latin typeface="Baskerville Old Face" panose="02020602080505020303" pitchFamily="18" charset="0"/>
              </a:rPr>
              <a:t> </a:t>
            </a:r>
            <a:r>
              <a:rPr b="1" dirty="0" err="1">
                <a:latin typeface="Baskerville Old Face" panose="02020602080505020303" pitchFamily="18" charset="0"/>
              </a:rPr>
              <a:t>triennio</a:t>
            </a:r>
            <a:r>
              <a:rPr b="1" dirty="0">
                <a:latin typeface="Baskerville Old Face" panose="02020602080505020303" pitchFamily="18" charset="0"/>
              </a:rPr>
              <a:t>, </a:t>
            </a:r>
            <a:r>
              <a:rPr b="1" dirty="0" err="1">
                <a:latin typeface="Baskerville Old Face" panose="02020602080505020303" pitchFamily="18" charset="0"/>
              </a:rPr>
              <a:t>articolate</a:t>
            </a:r>
            <a:r>
              <a:rPr b="1" dirty="0">
                <a:latin typeface="Baskerville Old Face" panose="02020602080505020303" pitchFamily="18" charset="0"/>
              </a:rPr>
              <a:t> come segue:</a:t>
            </a:r>
          </a:p>
          <a:p>
            <a:pPr marL="391159" indent="-391159" algn="just" defTabSz="514095">
              <a:spcBef>
                <a:spcPts val="3600"/>
              </a:spcBef>
              <a:buChar char="✓"/>
              <a:defRPr sz="3168"/>
            </a:pPr>
            <a:r>
              <a:rPr b="1" dirty="0" err="1">
                <a:latin typeface="Baskerville Old Face" panose="02020602080505020303" pitchFamily="18" charset="0"/>
              </a:rPr>
              <a:t>Percorsi</a:t>
            </a:r>
            <a:r>
              <a:rPr b="1" dirty="0">
                <a:latin typeface="Baskerville Old Face" panose="02020602080505020303" pitchFamily="18" charset="0"/>
              </a:rPr>
              <a:t> </a:t>
            </a:r>
            <a:r>
              <a:rPr b="1" dirty="0" err="1">
                <a:latin typeface="Baskerville Old Face" panose="02020602080505020303" pitchFamily="18" charset="0"/>
              </a:rPr>
              <a:t>organizzati</a:t>
            </a:r>
            <a:r>
              <a:rPr b="1" dirty="0">
                <a:latin typeface="Baskerville Old Face" panose="02020602080505020303" pitchFamily="18" charset="0"/>
              </a:rPr>
              <a:t> </a:t>
            </a:r>
            <a:r>
              <a:rPr b="1" dirty="0" err="1">
                <a:latin typeface="Baskerville Old Face" panose="02020602080505020303" pitchFamily="18" charset="0"/>
              </a:rPr>
              <a:t>presso</a:t>
            </a:r>
            <a:r>
              <a:rPr b="1" dirty="0">
                <a:latin typeface="Baskerville Old Face" panose="02020602080505020303" pitchFamily="18" charset="0"/>
              </a:rPr>
              <a:t> le </a:t>
            </a:r>
            <a:r>
              <a:rPr b="1" dirty="0" err="1">
                <a:latin typeface="Baskerville Old Face" panose="02020602080505020303" pitchFamily="18" charset="0"/>
              </a:rPr>
              <a:t>istituzioni</a:t>
            </a:r>
            <a:r>
              <a:rPr b="1" dirty="0">
                <a:latin typeface="Baskerville Old Face" panose="02020602080505020303" pitchFamily="18" charset="0"/>
              </a:rPr>
              <a:t> </a:t>
            </a:r>
            <a:r>
              <a:rPr b="1" dirty="0" err="1">
                <a:latin typeface="Baskerville Old Face" panose="02020602080505020303" pitchFamily="18" charset="0"/>
              </a:rPr>
              <a:t>scolastiche</a:t>
            </a:r>
            <a:r>
              <a:rPr b="1" dirty="0">
                <a:latin typeface="Baskerville Old Face" panose="02020602080505020303" pitchFamily="18" charset="0"/>
              </a:rPr>
              <a:t>: </a:t>
            </a:r>
            <a:r>
              <a:rPr b="1" dirty="0" err="1">
                <a:latin typeface="Baskerville Old Face" panose="02020602080505020303" pitchFamily="18" charset="0"/>
              </a:rPr>
              <a:t>orario</a:t>
            </a:r>
            <a:r>
              <a:rPr b="1" dirty="0">
                <a:latin typeface="Baskerville Old Face" panose="02020602080505020303" pitchFamily="18" charset="0"/>
              </a:rPr>
              <a:t> </a:t>
            </a:r>
            <a:r>
              <a:rPr b="1" dirty="0" err="1">
                <a:latin typeface="Baskerville Old Face" panose="02020602080505020303" pitchFamily="18" charset="0"/>
              </a:rPr>
              <a:t>articolato</a:t>
            </a:r>
            <a:r>
              <a:rPr b="1" dirty="0">
                <a:latin typeface="Baskerville Old Face" panose="02020602080505020303" pitchFamily="18" charset="0"/>
              </a:rPr>
              <a:t> come </a:t>
            </a:r>
            <a:r>
              <a:rPr b="1" dirty="0" err="1">
                <a:latin typeface="Baskerville Old Face" panose="02020602080505020303" pitchFamily="18" charset="0"/>
              </a:rPr>
              <a:t>nei</a:t>
            </a:r>
            <a:r>
              <a:rPr b="1" dirty="0">
                <a:latin typeface="Baskerville Old Face" panose="02020602080505020303" pitchFamily="18" charset="0"/>
              </a:rPr>
              <a:t> </a:t>
            </a:r>
            <a:r>
              <a:rPr b="1" dirty="0" err="1">
                <a:latin typeface="Baskerville Old Face" panose="02020602080505020303" pitchFamily="18" charset="0"/>
              </a:rPr>
              <a:t>percorsi</a:t>
            </a:r>
            <a:r>
              <a:rPr b="1" dirty="0">
                <a:latin typeface="Baskerville Old Face" panose="02020602080505020303" pitchFamily="18" charset="0"/>
              </a:rPr>
              <a:t> </a:t>
            </a:r>
            <a:r>
              <a:rPr b="1" dirty="0" err="1">
                <a:latin typeface="Baskerville Old Face" panose="02020602080505020303" pitchFamily="18" charset="0"/>
              </a:rPr>
              <a:t>ordinari</a:t>
            </a:r>
            <a:r>
              <a:rPr b="1" dirty="0">
                <a:latin typeface="Baskerville Old Face" panose="02020602080505020303" pitchFamily="18" charset="0"/>
              </a:rPr>
              <a:t> </a:t>
            </a:r>
            <a:r>
              <a:rPr b="1" dirty="0" err="1">
                <a:latin typeface="Baskerville Old Face" panose="02020602080505020303" pitchFamily="18" charset="0"/>
              </a:rPr>
              <a:t>della</a:t>
            </a:r>
            <a:r>
              <a:rPr b="1" dirty="0">
                <a:latin typeface="Baskerville Old Face" panose="02020602080505020303" pitchFamily="18" charset="0"/>
              </a:rPr>
              <a:t> </a:t>
            </a:r>
            <a:r>
              <a:rPr b="1" dirty="0" err="1">
                <a:latin typeface="Baskerville Old Face" panose="02020602080505020303" pitchFamily="18" charset="0"/>
              </a:rPr>
              <a:t>scuola</a:t>
            </a:r>
            <a:r>
              <a:rPr b="1" dirty="0">
                <a:latin typeface="Baskerville Old Face" panose="02020602080505020303" pitchFamily="18" charset="0"/>
              </a:rPr>
              <a:t> (moduli da 50 </a:t>
            </a:r>
            <a:r>
              <a:rPr b="1" dirty="0" err="1">
                <a:latin typeface="Baskerville Old Face" panose="02020602080505020303" pitchFamily="18" charset="0"/>
              </a:rPr>
              <a:t>minuti</a:t>
            </a:r>
            <a:r>
              <a:rPr b="1" dirty="0">
                <a:latin typeface="Baskerville Old Face" panose="02020602080505020303" pitchFamily="18" charset="0"/>
              </a:rPr>
              <a:t>) </a:t>
            </a:r>
            <a:r>
              <a:rPr b="1" dirty="0" err="1">
                <a:latin typeface="Baskerville Old Face" panose="02020602080505020303" pitchFamily="18" charset="0"/>
              </a:rPr>
              <a:t>su</a:t>
            </a:r>
            <a:r>
              <a:rPr b="1" dirty="0">
                <a:latin typeface="Baskerville Old Face" panose="02020602080505020303" pitchFamily="18" charset="0"/>
              </a:rPr>
              <a:t> 5 </a:t>
            </a:r>
            <a:r>
              <a:rPr b="1" dirty="0" err="1">
                <a:latin typeface="Baskerville Old Face" panose="02020602080505020303" pitchFamily="18" charset="0"/>
              </a:rPr>
              <a:t>giorni</a:t>
            </a:r>
            <a:r>
              <a:rPr b="1" dirty="0">
                <a:latin typeface="Baskerville Old Face" panose="02020602080505020303" pitchFamily="18" charset="0"/>
              </a:rPr>
              <a:t> di </a:t>
            </a:r>
            <a:r>
              <a:rPr b="1" dirty="0" err="1">
                <a:latin typeface="Baskerville Old Face" panose="02020602080505020303" pitchFamily="18" charset="0"/>
              </a:rPr>
              <a:t>lezione</a:t>
            </a:r>
            <a:r>
              <a:rPr b="1" dirty="0">
                <a:latin typeface="Baskerville Old Face" panose="02020602080505020303" pitchFamily="18" charset="0"/>
              </a:rPr>
              <a:t> con </a:t>
            </a:r>
            <a:r>
              <a:rPr b="1" dirty="0" err="1">
                <a:latin typeface="Baskerville Old Face" panose="02020602080505020303" pitchFamily="18" charset="0"/>
              </a:rPr>
              <a:t>almeno</a:t>
            </a:r>
            <a:r>
              <a:rPr b="1" dirty="0">
                <a:latin typeface="Baskerville Old Face" panose="02020602080505020303" pitchFamily="18" charset="0"/>
              </a:rPr>
              <a:t> 2 </a:t>
            </a:r>
            <a:r>
              <a:rPr b="1" dirty="0" err="1">
                <a:latin typeface="Baskerville Old Face" panose="02020602080505020303" pitchFamily="18" charset="0"/>
              </a:rPr>
              <a:t>rientri</a:t>
            </a:r>
            <a:r>
              <a:rPr b="1" dirty="0">
                <a:latin typeface="Baskerville Old Face" panose="02020602080505020303" pitchFamily="18" charset="0"/>
              </a:rPr>
              <a:t> </a:t>
            </a:r>
            <a:r>
              <a:rPr b="1" dirty="0" err="1" smtClean="0">
                <a:latin typeface="Baskerville Old Face" panose="02020602080505020303" pitchFamily="18" charset="0"/>
              </a:rPr>
              <a:t>pomeridiani</a:t>
            </a:r>
            <a:endParaRPr b="1" dirty="0">
              <a:latin typeface="Baskerville Old Face" panose="02020602080505020303" pitchFamily="18" charset="0"/>
            </a:endParaRPr>
          </a:p>
          <a:p>
            <a:pPr marL="391159" indent="-391159" algn="just" defTabSz="514095">
              <a:spcBef>
                <a:spcPts val="3600"/>
              </a:spcBef>
              <a:buChar char="✓"/>
              <a:defRPr sz="3168"/>
            </a:pPr>
            <a:r>
              <a:rPr b="1" dirty="0" err="1">
                <a:latin typeface="Baskerville Old Face" panose="02020602080505020303" pitchFamily="18" charset="0"/>
              </a:rPr>
              <a:t>Percorsi</a:t>
            </a:r>
            <a:r>
              <a:rPr b="1" dirty="0">
                <a:latin typeface="Baskerville Old Face" panose="02020602080505020303" pitchFamily="18" charset="0"/>
              </a:rPr>
              <a:t> </a:t>
            </a:r>
            <a:r>
              <a:rPr b="1" dirty="0" err="1">
                <a:latin typeface="Baskerville Old Face" panose="02020602080505020303" pitchFamily="18" charset="0"/>
              </a:rPr>
              <a:t>organizzati</a:t>
            </a:r>
            <a:r>
              <a:rPr b="1" dirty="0">
                <a:latin typeface="Baskerville Old Face" panose="02020602080505020303" pitchFamily="18" charset="0"/>
              </a:rPr>
              <a:t> </a:t>
            </a:r>
            <a:r>
              <a:rPr b="1" dirty="0" err="1">
                <a:latin typeface="Baskerville Old Face" panose="02020602080505020303" pitchFamily="18" charset="0"/>
              </a:rPr>
              <a:t>presso</a:t>
            </a:r>
            <a:r>
              <a:rPr b="1" dirty="0">
                <a:latin typeface="Baskerville Old Face" panose="02020602080505020303" pitchFamily="18" charset="0"/>
              </a:rPr>
              <a:t> </a:t>
            </a:r>
            <a:r>
              <a:rPr b="1" dirty="0" err="1">
                <a:latin typeface="Baskerville Old Face" panose="02020602080505020303" pitchFamily="18" charset="0"/>
              </a:rPr>
              <a:t>gli</a:t>
            </a:r>
            <a:r>
              <a:rPr b="1" dirty="0">
                <a:latin typeface="Baskerville Old Face" panose="02020602080505020303" pitchFamily="18" charset="0"/>
              </a:rPr>
              <a:t> </a:t>
            </a:r>
            <a:r>
              <a:rPr b="1" dirty="0" err="1">
                <a:latin typeface="Baskerville Old Face" panose="02020602080505020303" pitchFamily="18" charset="0"/>
              </a:rPr>
              <a:t>enti</a:t>
            </a:r>
            <a:r>
              <a:rPr b="1" dirty="0">
                <a:latin typeface="Baskerville Old Face" panose="02020602080505020303" pitchFamily="18" charset="0"/>
              </a:rPr>
              <a:t> di </a:t>
            </a:r>
            <a:r>
              <a:rPr b="1" dirty="0" err="1">
                <a:latin typeface="Baskerville Old Face" panose="02020602080505020303" pitchFamily="18" charset="0"/>
              </a:rPr>
              <a:t>formazione</a:t>
            </a:r>
            <a:r>
              <a:rPr b="1" dirty="0">
                <a:latin typeface="Baskerville Old Face" panose="02020602080505020303" pitchFamily="18" charset="0"/>
              </a:rPr>
              <a:t> </a:t>
            </a:r>
            <a:r>
              <a:rPr b="1" dirty="0" err="1">
                <a:latin typeface="Baskerville Old Face" panose="02020602080505020303" pitchFamily="18" charset="0"/>
              </a:rPr>
              <a:t>accreditati</a:t>
            </a:r>
            <a:r>
              <a:rPr b="1" dirty="0">
                <a:latin typeface="Baskerville Old Face" panose="02020602080505020303" pitchFamily="18" charset="0"/>
              </a:rPr>
              <a:t>: </a:t>
            </a:r>
            <a:r>
              <a:rPr b="1" dirty="0" err="1">
                <a:latin typeface="Baskerville Old Face" panose="02020602080505020303" pitchFamily="18" charset="0"/>
              </a:rPr>
              <a:t>orario</a:t>
            </a:r>
            <a:r>
              <a:rPr b="1" dirty="0">
                <a:latin typeface="Baskerville Old Face" panose="02020602080505020303" pitchFamily="18" charset="0"/>
              </a:rPr>
              <a:t> </a:t>
            </a:r>
            <a:r>
              <a:rPr b="1" dirty="0" err="1">
                <a:latin typeface="Baskerville Old Face" panose="02020602080505020303" pitchFamily="18" charset="0"/>
              </a:rPr>
              <a:t>articolato</a:t>
            </a:r>
            <a:r>
              <a:rPr b="1" dirty="0">
                <a:latin typeface="Baskerville Old Face" panose="02020602080505020303" pitchFamily="18" charset="0"/>
              </a:rPr>
              <a:t> </a:t>
            </a:r>
            <a:r>
              <a:rPr b="1" dirty="0" err="1">
                <a:latin typeface="Baskerville Old Face" panose="02020602080505020303" pitchFamily="18" charset="0"/>
              </a:rPr>
              <a:t>su</a:t>
            </a:r>
            <a:r>
              <a:rPr b="1" dirty="0">
                <a:latin typeface="Baskerville Old Face" panose="02020602080505020303" pitchFamily="18" charset="0"/>
              </a:rPr>
              <a:t> 5 </a:t>
            </a:r>
            <a:r>
              <a:rPr b="1" dirty="0" err="1">
                <a:latin typeface="Baskerville Old Face" panose="02020602080505020303" pitchFamily="18" charset="0"/>
              </a:rPr>
              <a:t>giornate</a:t>
            </a:r>
            <a:r>
              <a:rPr b="1" dirty="0">
                <a:latin typeface="Baskerville Old Face" panose="02020602080505020303" pitchFamily="18" charset="0"/>
              </a:rPr>
              <a:t> </a:t>
            </a:r>
            <a:r>
              <a:rPr b="1" dirty="0" err="1">
                <a:latin typeface="Baskerville Old Face" panose="02020602080505020303" pitchFamily="18" charset="0"/>
              </a:rPr>
              <a:t>settimanali</a:t>
            </a:r>
            <a:r>
              <a:rPr b="1" dirty="0">
                <a:latin typeface="Baskerville Old Face" panose="02020602080505020303" pitchFamily="18" charset="0"/>
              </a:rPr>
              <a:t>, con un </a:t>
            </a:r>
            <a:r>
              <a:rPr b="1" dirty="0" err="1">
                <a:latin typeface="Baskerville Old Face" panose="02020602080505020303" pitchFamily="18" charset="0"/>
              </a:rPr>
              <a:t>massimo</a:t>
            </a:r>
            <a:r>
              <a:rPr b="1" dirty="0">
                <a:latin typeface="Baskerville Old Face" panose="02020602080505020303" pitchFamily="18" charset="0"/>
              </a:rPr>
              <a:t> di 7 ore </a:t>
            </a:r>
            <a:r>
              <a:rPr b="1" dirty="0" err="1">
                <a:latin typeface="Baskerville Old Face" panose="02020602080505020303" pitchFamily="18" charset="0"/>
              </a:rPr>
              <a:t>effettive</a:t>
            </a:r>
            <a:r>
              <a:rPr b="1" dirty="0">
                <a:latin typeface="Baskerville Old Face" panose="02020602080505020303" pitchFamily="18" charset="0"/>
              </a:rPr>
              <a:t> per </a:t>
            </a:r>
            <a:r>
              <a:rPr b="1" dirty="0" err="1">
                <a:latin typeface="Baskerville Old Face" panose="02020602080505020303" pitchFamily="18" charset="0"/>
              </a:rPr>
              <a:t>ogni</a:t>
            </a:r>
            <a:r>
              <a:rPr b="1" dirty="0">
                <a:latin typeface="Baskerville Old Face" panose="02020602080505020303" pitchFamily="18" charset="0"/>
              </a:rPr>
              <a:t> </a:t>
            </a:r>
            <a:r>
              <a:rPr b="1" dirty="0" err="1">
                <a:latin typeface="Baskerville Old Face" panose="02020602080505020303" pitchFamily="18" charset="0"/>
              </a:rPr>
              <a:t>giornata</a:t>
            </a:r>
            <a:r>
              <a:rPr b="1" dirty="0" smtClean="0">
                <a:latin typeface="Baskerville Old Face" panose="02020602080505020303" pitchFamily="18" charset="0"/>
              </a:rPr>
              <a:t>.</a:t>
            </a:r>
            <a:r>
              <a:rPr lang="it-IT" b="1" smtClean="0">
                <a:latin typeface="Baskerville Old Face" panose="02020602080505020303" pitchFamily="18" charset="0"/>
              </a:rPr>
              <a:t> </a:t>
            </a:r>
            <a:r>
              <a:rPr b="1" smtClean="0">
                <a:latin typeface="Baskerville Old Face" panose="02020602080505020303" pitchFamily="18" charset="0"/>
              </a:rPr>
              <a:t>La </a:t>
            </a:r>
            <a:r>
              <a:rPr b="1" dirty="0" err="1">
                <a:latin typeface="Baskerville Old Face" panose="02020602080505020303" pitchFamily="18" charset="0"/>
              </a:rPr>
              <a:t>distribuzione</a:t>
            </a:r>
            <a:r>
              <a:rPr b="1" dirty="0">
                <a:latin typeface="Baskerville Old Face" panose="02020602080505020303" pitchFamily="18" charset="0"/>
              </a:rPr>
              <a:t> è </a:t>
            </a:r>
            <a:r>
              <a:rPr b="1" dirty="0" err="1">
                <a:latin typeface="Baskerville Old Face" panose="02020602080505020303" pitchFamily="18" charset="0"/>
              </a:rPr>
              <a:t>variabile</a:t>
            </a:r>
            <a:r>
              <a:rPr b="1" dirty="0">
                <a:latin typeface="Baskerville Old Face" panose="02020602080505020303" pitchFamily="18" charset="0"/>
              </a:rPr>
              <a:t> </a:t>
            </a:r>
            <a:r>
              <a:rPr b="1" dirty="0" err="1">
                <a:latin typeface="Baskerville Old Face" panose="02020602080505020303" pitchFamily="18" charset="0"/>
              </a:rPr>
              <a:t>nell’arco</a:t>
            </a:r>
            <a:r>
              <a:rPr b="1" dirty="0">
                <a:latin typeface="Baskerville Old Face" panose="02020602080505020303" pitchFamily="18" charset="0"/>
              </a:rPr>
              <a:t> </a:t>
            </a:r>
            <a:r>
              <a:rPr b="1" dirty="0" err="1">
                <a:latin typeface="Baskerville Old Face" panose="02020602080505020303" pitchFamily="18" charset="0"/>
              </a:rPr>
              <a:t>delle</a:t>
            </a:r>
            <a:r>
              <a:rPr b="1" dirty="0">
                <a:latin typeface="Baskerville Old Face" panose="02020602080505020303" pitchFamily="18" charset="0"/>
              </a:rPr>
              <a:t> </a:t>
            </a:r>
            <a:r>
              <a:rPr b="1" dirty="0" err="1">
                <a:latin typeface="Baskerville Old Face" panose="02020602080505020303" pitchFamily="18" charset="0"/>
              </a:rPr>
              <a:t>singole</a:t>
            </a:r>
            <a:r>
              <a:rPr b="1" dirty="0">
                <a:latin typeface="Baskerville Old Face" panose="02020602080505020303" pitchFamily="18" charset="0"/>
              </a:rPr>
              <a:t> </a:t>
            </a:r>
            <a:r>
              <a:rPr b="1" dirty="0" err="1">
                <a:latin typeface="Baskerville Old Face" panose="02020602080505020303" pitchFamily="18" charset="0"/>
              </a:rPr>
              <a:t>settimane</a:t>
            </a:r>
            <a:r>
              <a:rPr b="1" dirty="0">
                <a:latin typeface="Baskerville Old Face" panose="02020602080505020303" pitchFamily="18" charset="0"/>
              </a:rPr>
              <a:t>, in </a:t>
            </a:r>
            <a:r>
              <a:rPr b="1" dirty="0" err="1">
                <a:latin typeface="Baskerville Old Face" panose="02020602080505020303" pitchFamily="18" charset="0"/>
              </a:rPr>
              <a:t>funzione</a:t>
            </a:r>
            <a:r>
              <a:rPr b="1" dirty="0">
                <a:latin typeface="Baskerville Old Face" panose="02020602080505020303" pitchFamily="18" charset="0"/>
              </a:rPr>
              <a:t> </a:t>
            </a:r>
            <a:r>
              <a:rPr b="1" dirty="0" err="1">
                <a:latin typeface="Baskerville Old Face" panose="02020602080505020303" pitchFamily="18" charset="0"/>
              </a:rPr>
              <a:t>delle</a:t>
            </a:r>
            <a:r>
              <a:rPr b="1" dirty="0">
                <a:latin typeface="Baskerville Old Face" panose="02020602080505020303" pitchFamily="18" charset="0"/>
              </a:rPr>
              <a:t> </a:t>
            </a:r>
            <a:r>
              <a:rPr b="1" dirty="0" err="1">
                <a:latin typeface="Baskerville Old Face" panose="02020602080505020303" pitchFamily="18" charset="0"/>
              </a:rPr>
              <a:t>attività</a:t>
            </a:r>
            <a:r>
              <a:rPr b="1" dirty="0">
                <a:latin typeface="Baskerville Old Face" panose="02020602080505020303" pitchFamily="18" charset="0"/>
              </a:rPr>
              <a:t> </a:t>
            </a:r>
            <a:r>
              <a:rPr b="1" dirty="0" err="1" smtClean="0">
                <a:latin typeface="Baskerville Old Face" panose="02020602080505020303" pitchFamily="18" charset="0"/>
              </a:rPr>
              <a:t>realizzate</a:t>
            </a:r>
            <a:endParaRPr b="1" dirty="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xfrm>
            <a:off x="952500" y="658988"/>
            <a:ext cx="11099800" cy="1298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800"/>
            </a:lvl1pPr>
          </a:lstStyle>
          <a:p>
            <a:r>
              <a:rPr sz="5400" b="1" dirty="0">
                <a:latin typeface="Baskerville Old Face" panose="02020602080505020303" pitchFamily="18" charset="0"/>
              </a:rPr>
              <a:t>DISCIPLINE E </a:t>
            </a:r>
            <a:r>
              <a:rPr lang="it-IT" sz="5400" b="1" dirty="0" smtClean="0">
                <a:latin typeface="Baskerville Old Face" panose="02020602080505020303" pitchFamily="18" charset="0"/>
              </a:rPr>
              <a:t>COMPETENZE</a:t>
            </a:r>
            <a:endParaRPr sz="5400" b="1" dirty="0">
              <a:latin typeface="Baskerville Old Face" panose="02020602080505020303" pitchFamily="18" charset="0"/>
            </a:endParaRPr>
          </a:p>
        </p:txBody>
      </p:sp>
      <p:graphicFrame>
        <p:nvGraphicFramePr>
          <p:cNvPr id="234" name="Table 234"/>
          <p:cNvGraphicFramePr/>
          <p:nvPr>
            <p:extLst>
              <p:ext uri="{D42A27DB-BD31-4B8C-83A1-F6EECF244321}">
                <p14:modId xmlns="" xmlns:p14="http://schemas.microsoft.com/office/powerpoint/2010/main" val="137487837"/>
              </p:ext>
            </p:extLst>
          </p:nvPr>
        </p:nvGraphicFramePr>
        <p:xfrm>
          <a:off x="958206" y="4732780"/>
          <a:ext cx="10136584" cy="409765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068292"/>
                <a:gridCol w="5068292"/>
              </a:tblGrid>
              <a:tr h="498475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sym typeface="Helvetica"/>
                        </a:rPr>
                        <a:t>SAPERI DI BASE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sym typeface="Helvetica"/>
                        </a:rPr>
                        <a:t>COMPETENZE TECNICO-PROFESSIONALI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340995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</a:pPr>
                      <a:r>
                        <a:rPr sz="1700" dirty="0"/>
                        <a:t>Lingua </a:t>
                      </a:r>
                      <a:r>
                        <a:rPr sz="1700" dirty="0" err="1"/>
                        <a:t>italiana</a:t>
                      </a:r>
                      <a:r>
                        <a:rPr sz="1700" dirty="0"/>
                        <a:t>
Lingua </a:t>
                      </a:r>
                      <a:r>
                        <a:rPr sz="1700" dirty="0" err="1"/>
                        <a:t>francese</a:t>
                      </a:r>
                      <a:r>
                        <a:rPr sz="1700" dirty="0"/>
                        <a:t>
Lingua </a:t>
                      </a:r>
                      <a:r>
                        <a:rPr sz="1700" dirty="0" err="1"/>
                        <a:t>inglese</a:t>
                      </a:r>
                      <a:r>
                        <a:rPr sz="1700" dirty="0"/>
                        <a:t>
</a:t>
                      </a:r>
                      <a:r>
                        <a:rPr sz="1700" dirty="0" err="1"/>
                        <a:t>Storia</a:t>
                      </a:r>
                      <a:r>
                        <a:rPr sz="1700" dirty="0"/>
                        <a:t>
</a:t>
                      </a:r>
                      <a:r>
                        <a:rPr sz="1700" dirty="0" err="1"/>
                        <a:t>Matematica</a:t>
                      </a:r>
                      <a:r>
                        <a:rPr sz="1700" dirty="0"/>
                        <a:t>
</a:t>
                      </a:r>
                      <a:r>
                        <a:rPr sz="1700" dirty="0" err="1"/>
                        <a:t>Informatica</a:t>
                      </a:r>
                      <a:r>
                        <a:rPr sz="1700" dirty="0"/>
                        <a:t>
</a:t>
                      </a:r>
                      <a:r>
                        <a:rPr sz="1700" dirty="0" err="1"/>
                        <a:t>Scienze</a:t>
                      </a:r>
                      <a:r>
                        <a:rPr sz="1700" dirty="0"/>
                        <a:t> integrate
</a:t>
                      </a:r>
                      <a:r>
                        <a:rPr sz="1700" dirty="0" err="1"/>
                        <a:t>Scienze</a:t>
                      </a:r>
                      <a:r>
                        <a:rPr sz="1700" dirty="0"/>
                        <a:t> </a:t>
                      </a:r>
                      <a:r>
                        <a:rPr sz="1700" dirty="0" err="1"/>
                        <a:t>motorie</a:t>
                      </a:r>
                      <a:r>
                        <a:rPr sz="1700" dirty="0"/>
                        <a:t> e sportive
</a:t>
                      </a:r>
                      <a:r>
                        <a:rPr sz="1700" dirty="0" err="1"/>
                        <a:t>Insegnamento</a:t>
                      </a:r>
                      <a:r>
                        <a:rPr sz="1700" dirty="0"/>
                        <a:t> </a:t>
                      </a:r>
                      <a:r>
                        <a:rPr sz="1700" dirty="0" err="1"/>
                        <a:t>della</a:t>
                      </a:r>
                      <a:r>
                        <a:rPr sz="1700" dirty="0"/>
                        <a:t> </a:t>
                      </a:r>
                      <a:r>
                        <a:rPr sz="1700" dirty="0" err="1"/>
                        <a:t>religione</a:t>
                      </a:r>
                      <a:r>
                        <a:rPr sz="1700" dirty="0"/>
                        <a:t> </a:t>
                      </a:r>
                      <a:r>
                        <a:rPr sz="1700" dirty="0" err="1"/>
                        <a:t>cattolica</a:t>
                      </a:r>
                      <a:endParaRPr sz="1700" dirty="0"/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700" dirty="0" err="1"/>
                        <a:t>Competenze</a:t>
                      </a:r>
                      <a:r>
                        <a:rPr sz="1700" dirty="0"/>
                        <a:t> </a:t>
                      </a:r>
                      <a:r>
                        <a:rPr sz="1700" dirty="0" err="1"/>
                        <a:t>comuni</a:t>
                      </a:r>
                      <a:r>
                        <a:rPr sz="1700" dirty="0"/>
                        <a:t> a </a:t>
                      </a:r>
                      <a:r>
                        <a:rPr sz="1700" dirty="0" err="1"/>
                        <a:t>tutte</a:t>
                      </a:r>
                      <a:r>
                        <a:rPr sz="1700" dirty="0"/>
                        <a:t> le </a:t>
                      </a:r>
                      <a:r>
                        <a:rPr sz="1700" dirty="0" err="1"/>
                        <a:t>qualifiche</a:t>
                      </a:r>
                      <a:r>
                        <a:rPr sz="1700" dirty="0"/>
                        <a:t>: 
</a:t>
                      </a:r>
                      <a:r>
                        <a:rPr sz="1700" dirty="0" err="1"/>
                        <a:t>qualità</a:t>
                      </a:r>
                      <a:r>
                        <a:rPr sz="1700" dirty="0"/>
                        <a:t>, </a:t>
                      </a:r>
                      <a:r>
                        <a:rPr sz="1700" dirty="0" err="1"/>
                        <a:t>sicurezza</a:t>
                      </a:r>
                      <a:r>
                        <a:rPr sz="1700" dirty="0"/>
                        <a:t>, </a:t>
                      </a:r>
                      <a:r>
                        <a:rPr sz="1700" dirty="0" err="1"/>
                        <a:t>igiene</a:t>
                      </a:r>
                      <a:r>
                        <a:rPr sz="1700" dirty="0"/>
                        <a:t> e </a:t>
                      </a:r>
                      <a:r>
                        <a:rPr sz="1700" dirty="0" err="1"/>
                        <a:t>salvaguardia</a:t>
                      </a:r>
                      <a:r>
                        <a:rPr sz="1700" dirty="0"/>
                        <a:t> </a:t>
                      </a:r>
                      <a:r>
                        <a:rPr sz="1700" dirty="0" err="1"/>
                        <a:t>ambientale</a:t>
                      </a:r>
                      <a:r>
                        <a:rPr sz="1700" dirty="0"/>
                        <a:t>.
</a:t>
                      </a:r>
                      <a:r>
                        <a:rPr sz="1700" dirty="0" err="1"/>
                        <a:t>Competenze</a:t>
                      </a:r>
                      <a:r>
                        <a:rPr sz="1700" dirty="0"/>
                        <a:t> </a:t>
                      </a:r>
                      <a:r>
                        <a:rPr sz="1700" dirty="0" err="1"/>
                        <a:t>tecnico-professionali</a:t>
                      </a:r>
                      <a:r>
                        <a:rPr sz="1700" dirty="0"/>
                        <a:t> </a:t>
                      </a:r>
                      <a:r>
                        <a:rPr sz="1700" dirty="0" err="1"/>
                        <a:t>specifiche</a:t>
                      </a:r>
                      <a:r>
                        <a:rPr sz="1700" dirty="0"/>
                        <a:t> di </a:t>
                      </a:r>
                      <a:r>
                        <a:rPr sz="1700" dirty="0" err="1"/>
                        <a:t>ogni</a:t>
                      </a:r>
                      <a:r>
                        <a:rPr sz="1700" dirty="0"/>
                        <a:t> </a:t>
                      </a:r>
                      <a:r>
                        <a:rPr sz="1700" dirty="0" err="1"/>
                        <a:t>qualifica</a:t>
                      </a:r>
                      <a:r>
                        <a:rPr sz="1700" dirty="0"/>
                        <a:t>.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35" name="Shape 235"/>
          <p:cNvSpPr/>
          <p:nvPr/>
        </p:nvSpPr>
        <p:spPr>
          <a:xfrm>
            <a:off x="1404605" y="7379032"/>
            <a:ext cx="10142934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300"/>
            </a:pPr>
            <a:endParaRPr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029640" y="1732301"/>
            <a:ext cx="10297430" cy="2472472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it-IT" sz="2400" b="1" i="1" dirty="0" err="1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Saperi</a:t>
            </a:r>
            <a:r>
              <a:rPr lang="it-IT" sz="2400" b="1" i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 di base</a:t>
            </a:r>
            <a:r>
              <a:rPr lang="it-IT" sz="2400" b="1" dirty="0" smtClean="0">
                <a:latin typeface="Baskerville Old Face" panose="02020602080505020303" pitchFamily="18" charset="0"/>
              </a:rPr>
              <a:t>: riferimento ai 4 Assi culturali</a:t>
            </a:r>
          </a:p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kumimoji="0" lang="it-IT" sz="2400" b="1" i="0" u="none" strike="noStrike" cap="none" spc="0" normalizeH="0" dirty="0" smtClean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Baskerville Old Face" panose="02020602080505020303" pitchFamily="18" charset="0"/>
                <a:sym typeface="Helvetica Light"/>
              </a:rPr>
              <a:t>Linguistico</a:t>
            </a:r>
          </a:p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it-IT" sz="24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Matematico</a:t>
            </a:r>
          </a:p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kumimoji="0" lang="it-IT" sz="2400" b="1" i="0" u="none" strike="noStrike" cap="none" spc="0" normalizeH="0" dirty="0" smtClean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Baskerville Old Face" panose="02020602080505020303" pitchFamily="18" charset="0"/>
                <a:sym typeface="Helvetica Light"/>
              </a:rPr>
              <a:t>Scientifico-tecnologico</a:t>
            </a:r>
          </a:p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Storico-sociale</a:t>
            </a:r>
            <a:endParaRPr kumimoji="0" lang="it-IT" sz="2400" b="1" i="0" u="none" strike="noStrike" cap="none" spc="0" normalizeH="0" dirty="0" smtClean="0">
              <a:solidFill>
                <a:schemeClr val="tx1">
                  <a:lumMod val="95000"/>
                  <a:lumOff val="5000"/>
                </a:schemeClr>
              </a:solidFill>
              <a:uFillTx/>
              <a:latin typeface="Baskerville Old Face" panose="02020602080505020303" pitchFamily="18" charset="0"/>
              <a:sym typeface="Helvetica Light"/>
            </a:endParaRPr>
          </a:p>
          <a:p>
            <a:pPr marR="0" defTabSz="584200" rtl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</a:pPr>
            <a:r>
              <a:rPr kumimoji="0" lang="it-IT" sz="2400" b="1" i="1" u="none" strike="noStrike" cap="none" spc="0" normalizeH="0" baseline="0" dirty="0" smtClean="0">
                <a:solidFill>
                  <a:srgbClr val="FF0000"/>
                </a:solidFill>
                <a:uFillTx/>
                <a:latin typeface="Baskerville Old Face" panose="02020602080505020303" pitchFamily="18" charset="0"/>
                <a:sym typeface="Helvetica Light"/>
              </a:rPr>
              <a:t>Competenze professionali</a:t>
            </a:r>
            <a:r>
              <a:rPr kumimoji="0" lang="it-IT" sz="2400" b="1" i="0" u="none" strike="noStrike" cap="none" spc="0" normalizeH="0" baseline="0" dirty="0" smtClean="0">
                <a:solidFill>
                  <a:srgbClr val="000000"/>
                </a:solidFill>
                <a:uFillTx/>
                <a:latin typeface="Baskerville Old Face" panose="02020602080505020303" pitchFamily="18" charset="0"/>
                <a:sym typeface="Helvetica Light"/>
              </a:rPr>
              <a:t>: riferimento alle figure nazionali</a:t>
            </a:r>
            <a:endParaRPr kumimoji="0" lang="it-IT" sz="2400" b="1" i="0" u="none" strike="noStrike" cap="none" spc="0" normalizeH="0" baseline="0" dirty="0">
              <a:solidFill>
                <a:srgbClr val="000000"/>
              </a:solidFill>
              <a:uFillTx/>
              <a:latin typeface="Baskerville Old Face" panose="02020602080505020303" pitchFamily="18" charset="0"/>
              <a:sym typeface="Helvetica Ligh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xfrm>
            <a:off x="952500" y="658988"/>
            <a:ext cx="11099800" cy="1298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800"/>
            </a:lvl1pPr>
          </a:lstStyle>
          <a:p>
            <a:r>
              <a:rPr sz="5400" b="1" dirty="0" smtClean="0">
                <a:latin typeface="Baskerville Old Face" panose="02020602080505020303" pitchFamily="18" charset="0"/>
              </a:rPr>
              <a:t>METODOLOGIE</a:t>
            </a:r>
            <a:endParaRPr sz="5400" b="1" dirty="0">
              <a:latin typeface="Baskerville Old Face" panose="02020602080505020303" pitchFamily="18" charset="0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1101650" y="3759765"/>
            <a:ext cx="10142934" cy="3572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300"/>
            </a:pPr>
            <a:endParaRPr dirty="0"/>
          </a:p>
          <a:p>
            <a:pPr algn="just">
              <a:lnSpc>
                <a:spcPct val="150000"/>
              </a:lnSpc>
              <a:defRPr sz="2300"/>
            </a:pPr>
            <a:r>
              <a:rPr sz="2800" b="1" dirty="0">
                <a:latin typeface="Baskerville Old Face" panose="02020602080505020303" pitchFamily="18" charset="0"/>
              </a:rPr>
              <a:t>Lo </a:t>
            </a:r>
            <a:r>
              <a:rPr sz="2800" b="1" dirty="0" err="1">
                <a:latin typeface="Baskerville Old Face" panose="02020602080505020303" pitchFamily="18" charset="0"/>
              </a:rPr>
              <a:t>sviluppo</a:t>
            </a:r>
            <a:r>
              <a:rPr sz="2800" b="1" dirty="0">
                <a:latin typeface="Baskerville Old Face" panose="02020602080505020303" pitchFamily="18" charset="0"/>
              </a:rPr>
              <a:t> </a:t>
            </a:r>
            <a:r>
              <a:rPr sz="2800" b="1" dirty="0" err="1">
                <a:latin typeface="Baskerville Old Face" panose="02020602080505020303" pitchFamily="18" charset="0"/>
              </a:rPr>
              <a:t>delle</a:t>
            </a:r>
            <a:r>
              <a:rPr sz="2800" b="1" dirty="0">
                <a:latin typeface="Baskerville Old Face" panose="02020602080505020303" pitchFamily="18" charset="0"/>
              </a:rPr>
              <a:t> discipline </a:t>
            </a:r>
            <a:r>
              <a:rPr sz="2800" b="1" dirty="0" err="1">
                <a:latin typeface="Baskerville Old Face" panose="02020602080505020303" pitchFamily="18" charset="0"/>
              </a:rPr>
              <a:t>funzionali</a:t>
            </a:r>
            <a:r>
              <a:rPr sz="2800" b="1" dirty="0">
                <a:latin typeface="Baskerville Old Face" panose="02020602080505020303" pitchFamily="18" charset="0"/>
              </a:rPr>
              <a:t> </a:t>
            </a:r>
            <a:r>
              <a:rPr sz="2800" b="1" dirty="0" err="1">
                <a:latin typeface="Baskerville Old Face" panose="02020602080505020303" pitchFamily="18" charset="0"/>
              </a:rPr>
              <a:t>all’acquisizione</a:t>
            </a:r>
            <a:r>
              <a:rPr sz="2800" b="1" dirty="0">
                <a:latin typeface="Baskerville Old Face" panose="02020602080505020303" pitchFamily="18" charset="0"/>
              </a:rPr>
              <a:t> </a:t>
            </a:r>
            <a:r>
              <a:rPr sz="2800" b="1" dirty="0" err="1">
                <a:latin typeface="Baskerville Old Face" panose="02020602080505020303" pitchFamily="18" charset="0"/>
              </a:rPr>
              <a:t>dei</a:t>
            </a:r>
            <a:r>
              <a:rPr sz="2800" b="1" dirty="0">
                <a:latin typeface="Baskerville Old Face" panose="02020602080505020303" pitchFamily="18" charset="0"/>
              </a:rPr>
              <a:t> </a:t>
            </a:r>
            <a:r>
              <a:rPr sz="2800" b="1" dirty="0" err="1">
                <a:latin typeface="Baskerville Old Face" panose="02020602080505020303" pitchFamily="18" charset="0"/>
              </a:rPr>
              <a:t>saperi</a:t>
            </a:r>
            <a:r>
              <a:rPr sz="2800" b="1" dirty="0">
                <a:latin typeface="Baskerville Old Face" panose="02020602080505020303" pitchFamily="18" charset="0"/>
              </a:rPr>
              <a:t> di base e </a:t>
            </a:r>
            <a:r>
              <a:rPr sz="2800" b="1" dirty="0" err="1">
                <a:latin typeface="Baskerville Old Face" panose="02020602080505020303" pitchFamily="18" charset="0"/>
              </a:rPr>
              <a:t>delle</a:t>
            </a:r>
            <a:r>
              <a:rPr sz="2800" b="1" dirty="0">
                <a:latin typeface="Baskerville Old Face" panose="02020602080505020303" pitchFamily="18" charset="0"/>
              </a:rPr>
              <a:t> </a:t>
            </a:r>
            <a:r>
              <a:rPr sz="2800" b="1" dirty="0" err="1">
                <a:latin typeface="Baskerville Old Face" panose="02020602080505020303" pitchFamily="18" charset="0"/>
              </a:rPr>
              <a:t>competenze</a:t>
            </a:r>
            <a:r>
              <a:rPr sz="2800" b="1" dirty="0">
                <a:latin typeface="Baskerville Old Face" panose="02020602080505020303" pitchFamily="18" charset="0"/>
              </a:rPr>
              <a:t> </a:t>
            </a:r>
            <a:r>
              <a:rPr sz="2800" b="1" dirty="0" err="1">
                <a:latin typeface="Baskerville Old Face" panose="02020602080505020303" pitchFamily="18" charset="0"/>
              </a:rPr>
              <a:t>tecnico-professionali</a:t>
            </a:r>
            <a:r>
              <a:rPr sz="2800" b="1" dirty="0">
                <a:latin typeface="Baskerville Old Face" panose="02020602080505020303" pitchFamily="18" charset="0"/>
              </a:rPr>
              <a:t> </a:t>
            </a:r>
            <a:r>
              <a:rPr sz="2800" b="1" dirty="0" err="1" smtClean="0">
                <a:latin typeface="Baskerville Old Face" panose="02020602080505020303" pitchFamily="18" charset="0"/>
              </a:rPr>
              <a:t>privileg</a:t>
            </a:r>
            <a:r>
              <a:rPr lang="it-IT" sz="2800" b="1" dirty="0" err="1" smtClean="0">
                <a:latin typeface="Baskerville Old Face" panose="02020602080505020303" pitchFamily="18" charset="0"/>
              </a:rPr>
              <a:t>ia</a:t>
            </a:r>
            <a:r>
              <a:rPr sz="2800" b="1" dirty="0" smtClean="0">
                <a:latin typeface="Baskerville Old Face" panose="02020602080505020303" pitchFamily="18" charset="0"/>
              </a:rPr>
              <a:t> </a:t>
            </a:r>
            <a:r>
              <a:rPr sz="2800" b="1" dirty="0">
                <a:latin typeface="Baskerville Old Face" panose="02020602080505020303" pitchFamily="18" charset="0"/>
              </a:rPr>
              <a:t>un </a:t>
            </a:r>
            <a:r>
              <a:rPr sz="2800" b="1" dirty="0" err="1">
                <a:latin typeface="Baskerville Old Face" panose="02020602080505020303" pitchFamily="18" charset="0"/>
              </a:rPr>
              <a:t>approccio</a:t>
            </a:r>
            <a:r>
              <a:rPr sz="2800" b="1" dirty="0">
                <a:latin typeface="Baskerville Old Face" panose="02020602080505020303" pitchFamily="18" charset="0"/>
              </a:rPr>
              <a:t> </a:t>
            </a:r>
            <a:r>
              <a:rPr sz="2800" b="1" dirty="0" err="1">
                <a:latin typeface="Baskerville Old Face" panose="02020602080505020303" pitchFamily="18" charset="0"/>
              </a:rPr>
              <a:t>metodologico</a:t>
            </a:r>
            <a:r>
              <a:rPr sz="2800" b="1" dirty="0">
                <a:latin typeface="Baskerville Old Face" panose="02020602080505020303" pitchFamily="18" charset="0"/>
              </a:rPr>
              <a:t> di </a:t>
            </a:r>
            <a:r>
              <a:rPr sz="2800" b="1" dirty="0" err="1">
                <a:latin typeface="Baskerville Old Face" panose="02020602080505020303" pitchFamily="18" charset="0"/>
              </a:rPr>
              <a:t>tipo</a:t>
            </a:r>
            <a:r>
              <a:rPr sz="2800" b="1" dirty="0">
                <a:latin typeface="Baskerville Old Face" panose="02020602080505020303" pitchFamily="18" charset="0"/>
              </a:rPr>
              <a:t> </a:t>
            </a:r>
            <a:r>
              <a:rPr sz="2800" b="1" i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laboratoriale</a:t>
            </a:r>
            <a:r>
              <a:rPr sz="2800" b="1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sz="2800" b="1" i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ed</a:t>
            </a:r>
            <a:r>
              <a:rPr sz="2800" b="1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sz="2800" b="1" i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esperienziale</a:t>
            </a:r>
            <a:r>
              <a:rPr sz="2800" b="1" dirty="0">
                <a:latin typeface="Baskerville Old Face" panose="02020602080505020303" pitchFamily="18" charset="0"/>
              </a:rPr>
              <a:t>, </a:t>
            </a:r>
            <a:r>
              <a:rPr sz="2800" b="1" dirty="0" err="1">
                <a:latin typeface="Baskerville Old Face" panose="02020602080505020303" pitchFamily="18" charset="0"/>
              </a:rPr>
              <a:t>anche</a:t>
            </a:r>
            <a:r>
              <a:rPr sz="2800" b="1" dirty="0">
                <a:latin typeface="Baskerville Old Face" panose="02020602080505020303" pitchFamily="18" charset="0"/>
              </a:rPr>
              <a:t> </a:t>
            </a:r>
            <a:r>
              <a:rPr sz="2800" b="1" dirty="0" err="1">
                <a:latin typeface="Baskerville Old Face" panose="02020602080505020303" pitchFamily="18" charset="0"/>
              </a:rPr>
              <a:t>attraverso</a:t>
            </a:r>
            <a:r>
              <a:rPr sz="2800" b="1" dirty="0">
                <a:latin typeface="Baskerville Old Face" panose="02020602080505020303" pitchFamily="18" charset="0"/>
              </a:rPr>
              <a:t> </a:t>
            </a:r>
            <a:r>
              <a:rPr sz="2800" b="1" dirty="0" err="1">
                <a:latin typeface="Baskerville Old Face" panose="02020602080505020303" pitchFamily="18" charset="0"/>
              </a:rPr>
              <a:t>l’alternanza</a:t>
            </a:r>
            <a:r>
              <a:rPr sz="2800" b="1" dirty="0">
                <a:latin typeface="Baskerville Old Face" panose="02020602080505020303" pitchFamily="18" charset="0"/>
              </a:rPr>
              <a:t> </a:t>
            </a:r>
            <a:r>
              <a:rPr sz="2800" b="1" dirty="0" err="1" smtClean="0">
                <a:latin typeface="Baskerville Old Face" panose="02020602080505020303" pitchFamily="18" charset="0"/>
              </a:rPr>
              <a:t>scuola-lavoro</a:t>
            </a:r>
            <a:r>
              <a:rPr lang="it-IT" sz="2800" b="1" dirty="0" smtClean="0">
                <a:latin typeface="Baskerville Old Face" panose="02020602080505020303" pitchFamily="18" charset="0"/>
              </a:rPr>
              <a:t>, a partire dal secondo anno</a:t>
            </a:r>
            <a:endParaRPr lang="it-IT" b="1" dirty="0" smtClean="0">
              <a:latin typeface="Baskerville Old Face" panose="02020602080505020303" pitchFamily="18" charset="0"/>
            </a:endParaRPr>
          </a:p>
          <a:p>
            <a:pPr algn="just">
              <a:lnSpc>
                <a:spcPct val="150000"/>
              </a:lnSpc>
              <a:defRPr sz="2300"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130178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502412">
              <a:defRPr sz="4128"/>
            </a:pPr>
            <a:r>
              <a:rPr lang="it-IT" b="1" dirty="0" smtClean="0">
                <a:latin typeface="Baskerville Old Face" panose="02020602080505020303" pitchFamily="18" charset="0"/>
              </a:rPr>
              <a:t>SUDDIVISIONE DELLE ORE </a:t>
            </a:r>
            <a:endParaRPr b="1" dirty="0">
              <a:latin typeface="Baskerville Old Face" panose="02020602080505020303" pitchFamily="18" charset="0"/>
            </a:endParaRPr>
          </a:p>
          <a:p>
            <a:pPr defTabSz="502412">
              <a:defRPr sz="4128"/>
            </a:pPr>
            <a:r>
              <a:rPr b="1" dirty="0">
                <a:latin typeface="Baskerville Old Face" panose="02020602080505020303" pitchFamily="18" charset="0"/>
              </a:rPr>
              <a:t>NELLE DUE TIPOLOGIE DI </a:t>
            </a:r>
            <a:r>
              <a:rPr b="1" dirty="0" smtClean="0">
                <a:latin typeface="Baskerville Old Face" panose="02020602080505020303" pitchFamily="18" charset="0"/>
              </a:rPr>
              <a:t>PERCORSI</a:t>
            </a:r>
            <a:r>
              <a:rPr lang="it-IT" b="1" dirty="0" smtClean="0">
                <a:latin typeface="Baskerville Old Face" panose="02020602080505020303" pitchFamily="18" charset="0"/>
              </a:rPr>
              <a:t/>
            </a:r>
            <a:br>
              <a:rPr lang="it-IT" b="1" dirty="0" smtClean="0">
                <a:latin typeface="Baskerville Old Face" panose="02020602080505020303" pitchFamily="18" charset="0"/>
              </a:rPr>
            </a:br>
            <a:r>
              <a:rPr lang="it-IT" sz="2400" b="1" dirty="0" smtClean="0">
                <a:latin typeface="Baskerville Old Face" panose="02020602080505020303" pitchFamily="18" charset="0"/>
              </a:rPr>
              <a:t>(VALORI IN PERCENTUALE)</a:t>
            </a:r>
            <a:endParaRPr sz="2400" b="1" dirty="0">
              <a:latin typeface="Baskerville Old Face" panose="02020602080505020303" pitchFamily="18" charset="0"/>
            </a:endParaRPr>
          </a:p>
        </p:txBody>
      </p:sp>
      <p:graphicFrame>
        <p:nvGraphicFramePr>
          <p:cNvPr id="226" name="Chart 226"/>
          <p:cNvGraphicFramePr/>
          <p:nvPr/>
        </p:nvGraphicFramePr>
        <p:xfrm>
          <a:off x="275069" y="2870197"/>
          <a:ext cx="12530563" cy="5314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7" name="Shape 227"/>
          <p:cNvSpPr/>
          <p:nvPr/>
        </p:nvSpPr>
        <p:spPr>
          <a:xfrm rot="20520000">
            <a:off x="5600477" y="8268405"/>
            <a:ext cx="1803846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100">
                <a:effectLst>
                  <a:outerShdw blurRad="215900" dist="274186" dir="1890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t>Nuovi triennali</a:t>
            </a:r>
          </a:p>
        </p:txBody>
      </p:sp>
      <p:sp>
        <p:nvSpPr>
          <p:cNvPr id="228" name="Shape 228"/>
          <p:cNvSpPr/>
          <p:nvPr/>
        </p:nvSpPr>
        <p:spPr>
          <a:xfrm rot="20520000">
            <a:off x="1189908" y="8268405"/>
            <a:ext cx="3084006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100">
                <a:effectLst>
                  <a:outerShdw blurRad="215900" dist="274186" dir="1890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t>Triennali nel quinquennio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579563"/>
          </a:xfrm>
          <a:prstGeom prst="rect">
            <a:avLst/>
          </a:prstGeom>
        </p:spPr>
        <p:txBody>
          <a:bodyPr>
            <a:noAutofit/>
          </a:bodyPr>
          <a:lstStyle>
            <a:lvl1pPr defTabSz="350520">
              <a:defRPr sz="4800"/>
            </a:lvl1pPr>
          </a:lstStyle>
          <a:p>
            <a:r>
              <a:rPr sz="5400" b="1" dirty="0">
                <a:latin typeface="Baskerville Old Face" panose="02020602080505020303" pitchFamily="18" charset="0"/>
              </a:rPr>
              <a:t>Le </a:t>
            </a:r>
            <a:r>
              <a:rPr sz="5400" b="1" dirty="0" err="1">
                <a:latin typeface="Baskerville Old Face" panose="02020602080505020303" pitchFamily="18" charset="0"/>
              </a:rPr>
              <a:t>caratteristiche</a:t>
            </a:r>
            <a:r>
              <a:rPr sz="5400" b="1" dirty="0">
                <a:latin typeface="Baskerville Old Face" panose="02020602080505020303" pitchFamily="18" charset="0"/>
              </a:rPr>
              <a:t> </a:t>
            </a:r>
            <a:r>
              <a:rPr lang="it-IT" sz="5400" b="1" dirty="0" smtClean="0">
                <a:latin typeface="Baskerville Old Face" panose="02020602080505020303" pitchFamily="18" charset="0"/>
              </a:rPr>
              <a:t/>
            </a:r>
            <a:br>
              <a:rPr lang="it-IT" sz="5400" b="1" dirty="0" smtClean="0">
                <a:latin typeface="Baskerville Old Face" panose="02020602080505020303" pitchFamily="18" charset="0"/>
              </a:rPr>
            </a:br>
            <a:r>
              <a:rPr lang="it-IT" sz="5400" b="1" dirty="0" smtClean="0">
                <a:latin typeface="Baskerville Old Face" panose="02020602080505020303" pitchFamily="18" charset="0"/>
              </a:rPr>
              <a:t>per una </a:t>
            </a:r>
            <a:r>
              <a:rPr sz="5400" b="1" dirty="0" smtClean="0">
                <a:latin typeface="Baskerville Old Face" panose="02020602080505020303" pitchFamily="18" charset="0"/>
              </a:rPr>
              <a:t> </a:t>
            </a:r>
            <a:r>
              <a:rPr sz="5400" b="1" dirty="0" err="1">
                <a:latin typeface="Baskerville Old Face" panose="02020602080505020303" pitchFamily="18" charset="0"/>
              </a:rPr>
              <a:t>IeFP</a:t>
            </a:r>
            <a:r>
              <a:rPr sz="5400" b="1" dirty="0">
                <a:latin typeface="Baskerville Old Face" panose="02020602080505020303" pitchFamily="18" charset="0"/>
              </a:rPr>
              <a:t> di </a:t>
            </a:r>
            <a:r>
              <a:rPr sz="5400" b="1" dirty="0" err="1">
                <a:latin typeface="Baskerville Old Face" panose="02020602080505020303" pitchFamily="18" charset="0"/>
              </a:rPr>
              <a:t>qualità</a:t>
            </a:r>
            <a:endParaRPr sz="5400" b="1" dirty="0">
              <a:latin typeface="Baskerville Old Face" panose="02020602080505020303" pitchFamily="18" charset="0"/>
            </a:endParaRP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952500" y="2140420"/>
            <a:ext cx="11022660" cy="658024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449833">
              <a:spcBef>
                <a:spcPts val="3200"/>
              </a:spcBef>
              <a:buNone/>
              <a:defRPr sz="2772"/>
            </a:pPr>
            <a:r>
              <a:rPr lang="it-IT" sz="3200" b="1" dirty="0" smtClean="0">
                <a:latin typeface="Baskerville Old Face" panose="02020602080505020303" pitchFamily="18" charset="0"/>
              </a:rPr>
              <a:t>D</a:t>
            </a:r>
            <a:r>
              <a:rPr sz="3200" b="1" dirty="0" err="1" smtClean="0">
                <a:latin typeface="Baskerville Old Face" panose="02020602080505020303" pitchFamily="18" charset="0"/>
              </a:rPr>
              <a:t>idattica</a:t>
            </a:r>
            <a:r>
              <a:rPr sz="3200" b="1" dirty="0" smtClean="0">
                <a:latin typeface="Baskerville Old Face" panose="02020602080505020303" pitchFamily="18" charset="0"/>
              </a:rPr>
              <a:t> </a:t>
            </a:r>
            <a:r>
              <a:rPr sz="3200" b="1" dirty="0" err="1">
                <a:latin typeface="Baskerville Old Face" panose="02020602080505020303" pitchFamily="18" charset="0"/>
              </a:rPr>
              <a:t>laboratoriale</a:t>
            </a:r>
            <a:r>
              <a:rPr sz="3200" b="1" dirty="0">
                <a:latin typeface="Baskerville Old Face" panose="02020602080505020303" pitchFamily="18" charset="0"/>
              </a:rPr>
              <a:t> </a:t>
            </a:r>
            <a:r>
              <a:rPr lang="it-IT" sz="3200" b="1" dirty="0" smtClean="0">
                <a:latin typeface="Baskerville Old Face" panose="02020602080505020303" pitchFamily="18" charset="0"/>
              </a:rPr>
              <a:t>e centratura sulle competenze </a:t>
            </a:r>
          </a:p>
          <a:p>
            <a:pPr marL="0" indent="0" defTabSz="449833">
              <a:spcBef>
                <a:spcPts val="3200"/>
              </a:spcBef>
              <a:buNone/>
              <a:defRPr sz="2772"/>
            </a:pPr>
            <a:r>
              <a:rPr lang="it-IT" sz="3200" b="1" dirty="0" smtClean="0">
                <a:latin typeface="Baskerville Old Face" panose="02020602080505020303" pitchFamily="18" charset="0"/>
              </a:rPr>
              <a:t>Integrazione tra teoria e pratica e tra </a:t>
            </a:r>
            <a:r>
              <a:rPr lang="it-IT" sz="3200" b="1" dirty="0" err="1" smtClean="0">
                <a:latin typeface="Baskerville Old Face" panose="02020602080505020303" pitchFamily="18" charset="0"/>
              </a:rPr>
              <a:t>saperi</a:t>
            </a:r>
            <a:r>
              <a:rPr lang="it-IT" sz="3200" b="1" dirty="0" smtClean="0">
                <a:latin typeface="Baskerville Old Face" panose="02020602080505020303" pitchFamily="18" charset="0"/>
              </a:rPr>
              <a:t> e competenze </a:t>
            </a:r>
            <a:endParaRPr sz="3200" b="1" dirty="0">
              <a:latin typeface="Baskerville Old Face" panose="02020602080505020303" pitchFamily="18" charset="0"/>
            </a:endParaRPr>
          </a:p>
          <a:p>
            <a:pPr marL="0" indent="0" defTabSz="449833">
              <a:spcBef>
                <a:spcPts val="3200"/>
              </a:spcBef>
              <a:buNone/>
              <a:defRPr sz="2772"/>
            </a:pPr>
            <a:r>
              <a:rPr sz="3200" b="1" dirty="0" smtClean="0">
                <a:latin typeface="Baskerville Old Face" panose="02020602080505020303" pitchFamily="18" charset="0"/>
              </a:rPr>
              <a:t>R</a:t>
            </a:r>
            <a:r>
              <a:rPr lang="it-IT" sz="3200" b="1" dirty="0" err="1" smtClean="0">
                <a:latin typeface="Baskerville Old Face" panose="02020602080505020303" pitchFamily="18" charset="0"/>
              </a:rPr>
              <a:t>eversibilità</a:t>
            </a:r>
            <a:r>
              <a:rPr lang="it-IT" sz="3200" b="1" dirty="0" smtClean="0">
                <a:latin typeface="Baskerville Old Face" panose="02020602080505020303" pitchFamily="18" charset="0"/>
              </a:rPr>
              <a:t> delle scelte, r</a:t>
            </a:r>
            <a:r>
              <a:rPr sz="3200" b="1" dirty="0" err="1" smtClean="0">
                <a:latin typeface="Baskerville Old Face" panose="02020602080505020303" pitchFamily="18" charset="0"/>
              </a:rPr>
              <a:t>accordi</a:t>
            </a:r>
            <a:r>
              <a:rPr sz="3200" b="1" dirty="0" smtClean="0">
                <a:latin typeface="Baskerville Old Face" panose="02020602080505020303" pitchFamily="18" charset="0"/>
              </a:rPr>
              <a:t> </a:t>
            </a:r>
            <a:r>
              <a:rPr sz="3200" b="1" dirty="0">
                <a:latin typeface="Baskerville Old Face" panose="02020602080505020303" pitchFamily="18" charset="0"/>
              </a:rPr>
              <a:t>e </a:t>
            </a:r>
            <a:r>
              <a:rPr sz="3200" b="1" dirty="0" err="1">
                <a:latin typeface="Baskerville Old Face" panose="02020602080505020303" pitchFamily="18" charset="0"/>
              </a:rPr>
              <a:t>sostegni</a:t>
            </a:r>
            <a:r>
              <a:rPr sz="3200" b="1" dirty="0">
                <a:latin typeface="Baskerville Old Face" panose="02020602080505020303" pitchFamily="18" charset="0"/>
              </a:rPr>
              <a:t> </a:t>
            </a:r>
            <a:r>
              <a:rPr sz="3200" b="1" dirty="0" err="1">
                <a:latin typeface="Baskerville Old Face" panose="02020602080505020303" pitchFamily="18" charset="0"/>
              </a:rPr>
              <a:t>alle</a:t>
            </a:r>
            <a:r>
              <a:rPr sz="3200" b="1" dirty="0">
                <a:latin typeface="Baskerville Old Face" panose="02020602080505020303" pitchFamily="18" charset="0"/>
              </a:rPr>
              <a:t> </a:t>
            </a:r>
            <a:r>
              <a:rPr sz="3200" b="1" dirty="0" err="1">
                <a:latin typeface="Baskerville Old Face" panose="02020602080505020303" pitchFamily="18" charset="0"/>
              </a:rPr>
              <a:t>transizioni</a:t>
            </a:r>
            <a:endParaRPr sz="3200" b="1" dirty="0">
              <a:latin typeface="Baskerville Old Face" panose="02020602080505020303" pitchFamily="18" charset="0"/>
            </a:endParaRPr>
          </a:p>
          <a:p>
            <a:pPr marL="1483995" lvl="3" indent="-457200" defTabSz="449833">
              <a:spcBef>
                <a:spcPts val="1200"/>
              </a:spcBef>
              <a:buClr>
                <a:srgbClr val="000000"/>
              </a:buClr>
              <a:defRPr sz="2772"/>
            </a:pPr>
            <a:r>
              <a:rPr lang="it-IT" sz="3200" b="1" dirty="0" smtClean="0">
                <a:latin typeface="Baskerville Old Face" panose="02020602080505020303" pitchFamily="18" charset="0"/>
              </a:rPr>
              <a:t>d</a:t>
            </a:r>
            <a:r>
              <a:rPr sz="3200" b="1" dirty="0" err="1" smtClean="0">
                <a:latin typeface="Baskerville Old Face" panose="02020602080505020303" pitchFamily="18" charset="0"/>
              </a:rPr>
              <a:t>entro</a:t>
            </a:r>
            <a:r>
              <a:rPr sz="3200" b="1" dirty="0" smtClean="0">
                <a:latin typeface="Baskerville Old Face" panose="02020602080505020303" pitchFamily="18" charset="0"/>
              </a:rPr>
              <a:t> </a:t>
            </a:r>
            <a:r>
              <a:rPr sz="3200" b="1" dirty="0" err="1">
                <a:latin typeface="Baskerville Old Face" panose="02020602080505020303" pitchFamily="18" charset="0"/>
              </a:rPr>
              <a:t>il</a:t>
            </a:r>
            <a:r>
              <a:rPr sz="3200" b="1" dirty="0">
                <a:latin typeface="Baskerville Old Face" panose="02020602080505020303" pitchFamily="18" charset="0"/>
              </a:rPr>
              <a:t> </a:t>
            </a:r>
            <a:r>
              <a:rPr sz="3200" b="1" dirty="0" err="1">
                <a:latin typeface="Baskerville Old Face" panose="02020602080505020303" pitchFamily="18" charset="0"/>
              </a:rPr>
              <a:t>triennio</a:t>
            </a:r>
            <a:endParaRPr sz="3200" b="1" dirty="0">
              <a:latin typeface="Baskerville Old Face" panose="02020602080505020303" pitchFamily="18" charset="0"/>
            </a:endParaRPr>
          </a:p>
          <a:p>
            <a:pPr marL="1483995" lvl="3" indent="-457200" defTabSz="449833">
              <a:spcBef>
                <a:spcPts val="1800"/>
              </a:spcBef>
              <a:buClr>
                <a:srgbClr val="000000"/>
              </a:buClr>
              <a:defRPr sz="2772"/>
            </a:pPr>
            <a:r>
              <a:rPr lang="it-IT" sz="3200" b="1" dirty="0" smtClean="0">
                <a:latin typeface="Baskerville Old Face" panose="02020602080505020303" pitchFamily="18" charset="0"/>
              </a:rPr>
              <a:t>d</a:t>
            </a:r>
            <a:r>
              <a:rPr sz="3200" b="1" dirty="0" smtClean="0">
                <a:latin typeface="Baskerville Old Face" panose="02020602080505020303" pitchFamily="18" charset="0"/>
              </a:rPr>
              <a:t>al </a:t>
            </a:r>
            <a:r>
              <a:rPr sz="3200" b="1" dirty="0">
                <a:latin typeface="Baskerville Old Face" panose="02020602080505020303" pitchFamily="18" charset="0"/>
              </a:rPr>
              <a:t>III° anno: </a:t>
            </a:r>
            <a:r>
              <a:rPr sz="3200" b="1" dirty="0" err="1">
                <a:latin typeface="Baskerville Old Face" panose="02020602080505020303" pitchFamily="18" charset="0"/>
              </a:rPr>
              <a:t>rientro</a:t>
            </a:r>
            <a:r>
              <a:rPr sz="3200" b="1" dirty="0">
                <a:latin typeface="Baskerville Old Face" panose="02020602080505020303" pitchFamily="18" charset="0"/>
              </a:rPr>
              <a:t> </a:t>
            </a:r>
            <a:r>
              <a:rPr sz="3200" b="1" dirty="0" err="1">
                <a:latin typeface="Baskerville Old Face" panose="02020602080505020303" pitchFamily="18" charset="0"/>
              </a:rPr>
              <a:t>scolastico</a:t>
            </a:r>
            <a:r>
              <a:rPr sz="3200" b="1" dirty="0">
                <a:latin typeface="Baskerville Old Face" panose="02020602080505020303" pitchFamily="18" charset="0"/>
              </a:rPr>
              <a:t>, IFTS</a:t>
            </a:r>
          </a:p>
          <a:p>
            <a:pPr marL="1483995" lvl="3" indent="-457200" defTabSz="449833">
              <a:spcBef>
                <a:spcPts val="1800"/>
              </a:spcBef>
              <a:buClr>
                <a:srgbClr val="000000"/>
              </a:buClr>
              <a:defRPr sz="2772"/>
            </a:pPr>
            <a:r>
              <a:rPr lang="it-IT" sz="3200" b="1" dirty="0" smtClean="0">
                <a:latin typeface="Baskerville Old Face" panose="02020602080505020303" pitchFamily="18" charset="0"/>
              </a:rPr>
              <a:t>d</a:t>
            </a:r>
            <a:r>
              <a:rPr sz="3200" b="1" dirty="0" smtClean="0">
                <a:latin typeface="Baskerville Old Face" panose="02020602080505020303" pitchFamily="18" charset="0"/>
              </a:rPr>
              <a:t>al </a:t>
            </a:r>
            <a:r>
              <a:rPr sz="3200" b="1" dirty="0">
                <a:latin typeface="Baskerville Old Face" panose="02020602080505020303" pitchFamily="18" charset="0"/>
              </a:rPr>
              <a:t>IV° anno: </a:t>
            </a:r>
            <a:r>
              <a:rPr sz="3200" b="1" dirty="0" err="1">
                <a:latin typeface="Baskerville Old Face" panose="02020602080505020303" pitchFamily="18" charset="0"/>
              </a:rPr>
              <a:t>rientro</a:t>
            </a:r>
            <a:r>
              <a:rPr sz="3200" b="1" dirty="0">
                <a:latin typeface="Baskerville Old Face" panose="02020602080505020303" pitchFamily="18" charset="0"/>
              </a:rPr>
              <a:t> </a:t>
            </a:r>
            <a:r>
              <a:rPr sz="3200" b="1" dirty="0" err="1">
                <a:latin typeface="Baskerville Old Face" panose="02020602080505020303" pitchFamily="18" charset="0"/>
              </a:rPr>
              <a:t>scolastico</a:t>
            </a:r>
            <a:r>
              <a:rPr sz="3200" b="1" dirty="0">
                <a:latin typeface="Baskerville Old Face" panose="02020602080505020303" pitchFamily="18" charset="0"/>
              </a:rPr>
              <a:t>, IFTS</a:t>
            </a:r>
          </a:p>
          <a:p>
            <a:pPr marL="1483995" lvl="3" indent="-457200" defTabSz="449833">
              <a:spcBef>
                <a:spcPts val="1800"/>
              </a:spcBef>
              <a:buClr>
                <a:srgbClr val="000000"/>
              </a:buClr>
              <a:defRPr sz="2772"/>
            </a:pPr>
            <a:r>
              <a:rPr lang="it-IT" sz="3200" b="1" dirty="0" smtClean="0">
                <a:latin typeface="Baskerville Old Face" panose="02020602080505020303" pitchFamily="18" charset="0"/>
              </a:rPr>
              <a:t>d</a:t>
            </a:r>
            <a:r>
              <a:rPr sz="3200" b="1" dirty="0" err="1" smtClean="0">
                <a:latin typeface="Baskerville Old Face" panose="02020602080505020303" pitchFamily="18" charset="0"/>
              </a:rPr>
              <a:t>all'anno</a:t>
            </a:r>
            <a:r>
              <a:rPr sz="3200" b="1" dirty="0" smtClean="0">
                <a:latin typeface="Baskerville Old Face" panose="02020602080505020303" pitchFamily="18" charset="0"/>
              </a:rPr>
              <a:t> </a:t>
            </a:r>
            <a:r>
              <a:rPr sz="3200" b="1" dirty="0" err="1">
                <a:latin typeface="Baskerville Old Face" panose="02020602080505020303" pitchFamily="18" charset="0"/>
              </a:rPr>
              <a:t>integrativo</a:t>
            </a:r>
            <a:endParaRPr sz="3200" b="1" dirty="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xfrm>
            <a:off x="952500" y="1166988"/>
            <a:ext cx="11348333" cy="1708107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b="1" dirty="0">
                <a:latin typeface="Baskerville Old Face" panose="02020602080505020303" pitchFamily="18" charset="0"/>
              </a:rPr>
              <a:t>PER FREQUENTARE CON SUCCESSO…</a:t>
            </a:r>
          </a:p>
        </p:txBody>
      </p:sp>
      <p:sp>
        <p:nvSpPr>
          <p:cNvPr id="223" name="Shape 2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44500" indent="-444500">
              <a:buChar char="✓"/>
              <a:defRPr sz="2400"/>
            </a:pPr>
            <a:r>
              <a:rPr sz="2800" b="1" dirty="0" err="1">
                <a:latin typeface="Baskerville Old Face" panose="02020602080505020303" pitchFamily="18" charset="0"/>
              </a:rPr>
              <a:t>Voglia</a:t>
            </a:r>
            <a:r>
              <a:rPr sz="2800" b="1" dirty="0">
                <a:latin typeface="Baskerville Old Face" panose="02020602080505020303" pitchFamily="18" charset="0"/>
              </a:rPr>
              <a:t> di </a:t>
            </a:r>
            <a:r>
              <a:rPr sz="2800" b="1" dirty="0" err="1">
                <a:latin typeface="Baskerville Old Face" panose="02020602080505020303" pitchFamily="18" charset="0"/>
              </a:rPr>
              <a:t>ottenere</a:t>
            </a:r>
            <a:r>
              <a:rPr sz="2800" b="1" dirty="0">
                <a:latin typeface="Baskerville Old Face" panose="02020602080505020303" pitchFamily="18" charset="0"/>
              </a:rPr>
              <a:t> </a:t>
            </a:r>
            <a:r>
              <a:rPr sz="2800" b="1" dirty="0" err="1">
                <a:latin typeface="Baskerville Old Face" panose="02020602080505020303" pitchFamily="18" charset="0"/>
              </a:rPr>
              <a:t>velocemente</a:t>
            </a:r>
            <a:r>
              <a:rPr sz="2800" b="1" dirty="0">
                <a:latin typeface="Baskerville Old Face" panose="02020602080505020303" pitchFamily="18" charset="0"/>
              </a:rPr>
              <a:t> un </a:t>
            </a:r>
            <a:r>
              <a:rPr sz="2800" b="1" dirty="0" err="1">
                <a:latin typeface="Baskerville Old Face" panose="02020602080505020303" pitchFamily="18" charset="0"/>
              </a:rPr>
              <a:t>titolo</a:t>
            </a:r>
            <a:r>
              <a:rPr sz="2800" b="1" dirty="0">
                <a:latin typeface="Baskerville Old Face" panose="02020602080505020303" pitchFamily="18" charset="0"/>
              </a:rPr>
              <a:t> di </a:t>
            </a:r>
            <a:r>
              <a:rPr sz="2800" b="1" dirty="0" err="1">
                <a:latin typeface="Baskerville Old Face" panose="02020602080505020303" pitchFamily="18" charset="0"/>
              </a:rPr>
              <a:t>Qualifica</a:t>
            </a:r>
            <a:r>
              <a:rPr sz="2800" b="1" dirty="0">
                <a:latin typeface="Baskerville Old Face" panose="02020602080505020303" pitchFamily="18" charset="0"/>
              </a:rPr>
              <a:t> </a:t>
            </a:r>
            <a:r>
              <a:rPr sz="2800" b="1" dirty="0" err="1">
                <a:latin typeface="Baskerville Old Face" panose="02020602080505020303" pitchFamily="18" charset="0"/>
              </a:rPr>
              <a:t>professionale</a:t>
            </a:r>
            <a:endParaRPr sz="2800" b="1" dirty="0">
              <a:latin typeface="Baskerville Old Face" panose="02020602080505020303" pitchFamily="18" charset="0"/>
            </a:endParaRPr>
          </a:p>
          <a:p>
            <a:pPr marL="444500" indent="-444500">
              <a:buChar char="✓"/>
              <a:defRPr sz="2400"/>
            </a:pPr>
            <a:r>
              <a:rPr sz="2800" b="1" dirty="0" err="1">
                <a:latin typeface="Baskerville Old Face" panose="02020602080505020303" pitchFamily="18" charset="0"/>
              </a:rPr>
              <a:t>Desiderio</a:t>
            </a:r>
            <a:r>
              <a:rPr sz="2800" b="1" dirty="0">
                <a:latin typeface="Baskerville Old Face" panose="02020602080505020303" pitchFamily="18" charset="0"/>
              </a:rPr>
              <a:t> di </a:t>
            </a:r>
            <a:r>
              <a:rPr sz="2800" b="1" dirty="0" err="1">
                <a:latin typeface="Baskerville Old Face" panose="02020602080505020303" pitchFamily="18" charset="0"/>
              </a:rPr>
              <a:t>apprendere</a:t>
            </a:r>
            <a:r>
              <a:rPr sz="2800" b="1" dirty="0">
                <a:latin typeface="Baskerville Old Face" panose="02020602080505020303" pitchFamily="18" charset="0"/>
              </a:rPr>
              <a:t> </a:t>
            </a:r>
            <a:r>
              <a:rPr sz="2800" b="1" dirty="0" err="1">
                <a:latin typeface="Baskerville Old Face" panose="02020602080505020303" pitchFamily="18" charset="0"/>
              </a:rPr>
              <a:t>una</a:t>
            </a:r>
            <a:r>
              <a:rPr sz="2800" b="1" dirty="0">
                <a:latin typeface="Baskerville Old Face" panose="02020602080505020303" pitchFamily="18" charset="0"/>
              </a:rPr>
              <a:t> </a:t>
            </a:r>
            <a:r>
              <a:rPr sz="2800" b="1" dirty="0" err="1">
                <a:latin typeface="Baskerville Old Face" panose="02020602080505020303" pitchFamily="18" charset="0"/>
              </a:rPr>
              <a:t>professione</a:t>
            </a:r>
            <a:r>
              <a:rPr sz="2800" b="1" dirty="0">
                <a:latin typeface="Baskerville Old Face" panose="02020602080505020303" pitchFamily="18" charset="0"/>
              </a:rPr>
              <a:t> per </a:t>
            </a:r>
            <a:r>
              <a:rPr sz="2800" b="1" dirty="0" err="1">
                <a:latin typeface="Baskerville Old Face" panose="02020602080505020303" pitchFamily="18" charset="0"/>
              </a:rPr>
              <a:t>inserirsi</a:t>
            </a:r>
            <a:r>
              <a:rPr sz="2800" b="1" dirty="0">
                <a:latin typeface="Baskerville Old Face" panose="02020602080505020303" pitchFamily="18" charset="0"/>
              </a:rPr>
              <a:t> </a:t>
            </a:r>
            <a:r>
              <a:rPr sz="2800" b="1" dirty="0" err="1">
                <a:latin typeface="Baskerville Old Face" panose="02020602080505020303" pitchFamily="18" charset="0"/>
              </a:rPr>
              <a:t>nel</a:t>
            </a:r>
            <a:r>
              <a:rPr sz="2800" b="1" dirty="0">
                <a:latin typeface="Baskerville Old Face" panose="02020602080505020303" pitchFamily="18" charset="0"/>
              </a:rPr>
              <a:t> </a:t>
            </a:r>
            <a:r>
              <a:rPr sz="2800" b="1" dirty="0" err="1">
                <a:latin typeface="Baskerville Old Face" panose="02020602080505020303" pitchFamily="18" charset="0"/>
              </a:rPr>
              <a:t>mondo</a:t>
            </a:r>
            <a:r>
              <a:rPr sz="2800" b="1" dirty="0">
                <a:latin typeface="Baskerville Old Face" panose="02020602080505020303" pitchFamily="18" charset="0"/>
              </a:rPr>
              <a:t> del </a:t>
            </a:r>
            <a:r>
              <a:rPr sz="2800" b="1" dirty="0" err="1">
                <a:latin typeface="Baskerville Old Face" panose="02020602080505020303" pitchFamily="18" charset="0"/>
              </a:rPr>
              <a:t>lavoro</a:t>
            </a:r>
            <a:endParaRPr sz="2800" b="1" dirty="0">
              <a:latin typeface="Baskerville Old Face" panose="02020602080505020303" pitchFamily="18" charset="0"/>
            </a:endParaRPr>
          </a:p>
          <a:p>
            <a:pPr marL="444500" indent="-444500">
              <a:buChar char="✓"/>
              <a:defRPr sz="2400"/>
            </a:pPr>
            <a:r>
              <a:rPr sz="2800" b="1" dirty="0" err="1">
                <a:latin typeface="Baskerville Old Face" panose="02020602080505020303" pitchFamily="18" charset="0"/>
              </a:rPr>
              <a:t>Senso</a:t>
            </a:r>
            <a:r>
              <a:rPr sz="2800" b="1" dirty="0">
                <a:latin typeface="Baskerville Old Face" panose="02020602080505020303" pitchFamily="18" charset="0"/>
              </a:rPr>
              <a:t> </a:t>
            </a:r>
            <a:r>
              <a:rPr sz="2800" b="1" dirty="0" err="1">
                <a:latin typeface="Baskerville Old Face" panose="02020602080505020303" pitchFamily="18" charset="0"/>
              </a:rPr>
              <a:t>pratico</a:t>
            </a:r>
            <a:r>
              <a:rPr sz="2800" b="1" dirty="0">
                <a:latin typeface="Baskerville Old Face" panose="02020602080505020303" pitchFamily="18" charset="0"/>
              </a:rPr>
              <a:t> e </a:t>
            </a:r>
            <a:r>
              <a:rPr sz="2800" b="1" dirty="0" err="1">
                <a:latin typeface="Baskerville Old Face" panose="02020602080505020303" pitchFamily="18" charset="0"/>
              </a:rPr>
              <a:t>predisposizione</a:t>
            </a:r>
            <a:r>
              <a:rPr sz="2800" b="1" dirty="0">
                <a:latin typeface="Baskerville Old Face" panose="02020602080505020303" pitchFamily="18" charset="0"/>
              </a:rPr>
              <a:t> </a:t>
            </a:r>
            <a:r>
              <a:rPr sz="2800" b="1" dirty="0" err="1">
                <a:latin typeface="Baskerville Old Face" panose="02020602080505020303" pitchFamily="18" charset="0"/>
              </a:rPr>
              <a:t>all’operatività</a:t>
            </a:r>
            <a:endParaRPr sz="2800" b="1" dirty="0">
              <a:latin typeface="Baskerville Old Face" panose="02020602080505020303" pitchFamily="18" charset="0"/>
            </a:endParaRPr>
          </a:p>
          <a:p>
            <a:pPr marL="444500" indent="-444500">
              <a:buChar char="✓"/>
              <a:defRPr sz="2400"/>
            </a:pPr>
            <a:r>
              <a:rPr sz="2800" b="1" dirty="0" err="1">
                <a:latin typeface="Baskerville Old Face" panose="02020602080505020303" pitchFamily="18" charset="0"/>
              </a:rPr>
              <a:t>Capacità</a:t>
            </a:r>
            <a:r>
              <a:rPr sz="2800" b="1" dirty="0">
                <a:latin typeface="Baskerville Old Face" panose="02020602080505020303" pitchFamily="18" charset="0"/>
              </a:rPr>
              <a:t> di </a:t>
            </a:r>
            <a:r>
              <a:rPr sz="2800" b="1" dirty="0" err="1">
                <a:latin typeface="Baskerville Old Face" panose="02020602080505020303" pitchFamily="18" charset="0"/>
              </a:rPr>
              <a:t>unire</a:t>
            </a:r>
            <a:r>
              <a:rPr sz="2800" b="1" dirty="0">
                <a:latin typeface="Baskerville Old Face" panose="02020602080505020303" pitchFamily="18" charset="0"/>
              </a:rPr>
              <a:t> le </a:t>
            </a:r>
            <a:r>
              <a:rPr sz="2800" b="1" dirty="0" err="1">
                <a:latin typeface="Baskerville Old Face" panose="02020602080505020303" pitchFamily="18" charset="0"/>
              </a:rPr>
              <a:t>attività</a:t>
            </a:r>
            <a:r>
              <a:rPr sz="2800" b="1" dirty="0">
                <a:latin typeface="Baskerville Old Face" panose="02020602080505020303" pitchFamily="18" charset="0"/>
              </a:rPr>
              <a:t> </a:t>
            </a:r>
            <a:r>
              <a:rPr sz="2800" b="1" dirty="0" err="1">
                <a:latin typeface="Baskerville Old Face" panose="02020602080505020303" pitchFamily="18" charset="0"/>
              </a:rPr>
              <a:t>pratiche</a:t>
            </a:r>
            <a:r>
              <a:rPr sz="2800" b="1" dirty="0">
                <a:latin typeface="Baskerville Old Face" panose="02020602080505020303" pitchFamily="18" charset="0"/>
              </a:rPr>
              <a:t> con lo studio </a:t>
            </a:r>
            <a:r>
              <a:rPr sz="2800" b="1" dirty="0" err="1">
                <a:latin typeface="Baskerville Old Face" panose="02020602080505020303" pitchFamily="18" charset="0"/>
              </a:rPr>
              <a:t>della</a:t>
            </a:r>
            <a:r>
              <a:rPr sz="2800" b="1" dirty="0">
                <a:latin typeface="Baskerville Old Face" panose="02020602080505020303" pitchFamily="18" charset="0"/>
              </a:rPr>
              <a:t> </a:t>
            </a:r>
            <a:r>
              <a:rPr sz="2800" b="1" dirty="0" err="1">
                <a:latin typeface="Baskerville Old Face" panose="02020602080505020303" pitchFamily="18" charset="0"/>
              </a:rPr>
              <a:t>teoria</a:t>
            </a:r>
            <a:endParaRPr sz="2800" b="1" dirty="0">
              <a:latin typeface="Baskerville Old Face" panose="02020602080505020303" pitchFamily="18" charset="0"/>
            </a:endParaRPr>
          </a:p>
          <a:p>
            <a:pPr marL="444500" indent="-444500">
              <a:buChar char="✓"/>
              <a:defRPr sz="2400"/>
            </a:pPr>
            <a:r>
              <a:rPr sz="2800" b="1" dirty="0" err="1">
                <a:latin typeface="Baskerville Old Face" panose="02020602080505020303" pitchFamily="18" charset="0"/>
              </a:rPr>
              <a:t>Apertura</a:t>
            </a:r>
            <a:r>
              <a:rPr sz="2800" b="1" dirty="0">
                <a:latin typeface="Baskerville Old Face" panose="02020602080505020303" pitchFamily="18" charset="0"/>
              </a:rPr>
              <a:t> verso le </a:t>
            </a:r>
            <a:r>
              <a:rPr sz="2800" b="1" dirty="0" err="1">
                <a:latin typeface="Baskerville Old Face" panose="02020602080505020303" pitchFamily="18" charset="0"/>
              </a:rPr>
              <a:t>innovazioni</a:t>
            </a:r>
            <a:r>
              <a:rPr sz="2800" b="1" dirty="0">
                <a:latin typeface="Baskerville Old Face" panose="02020602080505020303" pitchFamily="18" charset="0"/>
              </a:rPr>
              <a:t> </a:t>
            </a:r>
            <a:r>
              <a:rPr sz="2800" b="1" dirty="0" err="1">
                <a:latin typeface="Baskerville Old Face" panose="02020602080505020303" pitchFamily="18" charset="0"/>
              </a:rPr>
              <a:t>tecnologiche</a:t>
            </a:r>
            <a:r>
              <a:rPr sz="2800" b="1" dirty="0">
                <a:latin typeface="Baskerville Old Face" panose="02020602080505020303" pitchFamily="18" charset="0"/>
              </a:rPr>
              <a:t> e </a:t>
            </a:r>
            <a:r>
              <a:rPr sz="2800" b="1" dirty="0" err="1">
                <a:latin typeface="Baskerville Old Face" panose="02020602080505020303" pitchFamily="18" charset="0"/>
              </a:rPr>
              <a:t>disponibilità</a:t>
            </a:r>
            <a:r>
              <a:rPr sz="2800" b="1" dirty="0">
                <a:latin typeface="Baskerville Old Face" panose="02020602080505020303" pitchFamily="18" charset="0"/>
              </a:rPr>
              <a:t> ad </a:t>
            </a:r>
            <a:r>
              <a:rPr sz="2800" b="1" dirty="0" err="1">
                <a:latin typeface="Baskerville Old Face" panose="02020602080505020303" pitchFamily="18" charset="0"/>
              </a:rPr>
              <a:t>aggiornarsi</a:t>
            </a:r>
            <a:endParaRPr sz="2800" b="1" dirty="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7179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6600" dirty="0" err="1">
                <a:latin typeface="Baskerville Old Face" panose="02020602080505020303" pitchFamily="18" charset="0"/>
              </a:rPr>
              <a:t>Che</a:t>
            </a:r>
            <a:r>
              <a:rPr sz="6600" dirty="0">
                <a:latin typeface="Baskerville Old Face" panose="02020602080505020303" pitchFamily="18" charset="0"/>
              </a:rPr>
              <a:t> </a:t>
            </a:r>
            <a:r>
              <a:rPr sz="6600" dirty="0" err="1">
                <a:latin typeface="Baskerville Old Face" panose="02020602080505020303" pitchFamily="18" charset="0"/>
              </a:rPr>
              <a:t>cos’è</a:t>
            </a:r>
            <a:r>
              <a:rPr sz="6600" dirty="0">
                <a:latin typeface="Baskerville Old Face" panose="02020602080505020303" pitchFamily="18" charset="0"/>
              </a:rPr>
              <a:t> </a:t>
            </a:r>
            <a:r>
              <a:rPr sz="6600" dirty="0" err="1">
                <a:latin typeface="Baskerville Old Face" panose="02020602080505020303" pitchFamily="18" charset="0"/>
              </a:rPr>
              <a:t>l’IeFP</a:t>
            </a:r>
            <a:r>
              <a:rPr sz="6600" dirty="0">
                <a:latin typeface="Baskerville Old Face" panose="02020602080505020303" pitchFamily="18" charset="0"/>
              </a:rPr>
              <a:t>?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669590" y="1924390"/>
            <a:ext cx="10806630" cy="71096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dirty="0" smtClean="0">
                <a:latin typeface="Baskerville Old Face" panose="02020602080505020303" pitchFamily="18" charset="0"/>
              </a:rPr>
              <a:t>L’IeFP </a:t>
            </a:r>
            <a:r>
              <a:rPr lang="it-IT" sz="3200" dirty="0">
                <a:latin typeface="Baskerville Old Face" panose="02020602080505020303" pitchFamily="18" charset="0"/>
              </a:rPr>
              <a:t>è il risultato di un importante processo di riforma che ha interessato, a partire dagli anni ’90, i sistemi </a:t>
            </a:r>
            <a:r>
              <a:rPr lang="it-IT" sz="3200" dirty="0" smtClean="0">
                <a:latin typeface="Baskerville Old Face" panose="02020602080505020303" pitchFamily="18" charset="0"/>
              </a:rPr>
              <a:t>dell’istruzione </a:t>
            </a:r>
            <a:r>
              <a:rPr lang="it-IT" sz="3200" dirty="0">
                <a:latin typeface="Baskerville Old Face" panose="02020602080505020303" pitchFamily="18" charset="0"/>
              </a:rPr>
              <a:t>e della </a:t>
            </a:r>
            <a:r>
              <a:rPr lang="it-IT" sz="3200" dirty="0" smtClean="0">
                <a:latin typeface="Baskerville Old Face" panose="02020602080505020303" pitchFamily="18" charset="0"/>
              </a:rPr>
              <a:t>formazione</a:t>
            </a:r>
            <a:endParaRPr lang="it-IT" dirty="0">
              <a:latin typeface="Baskerville Old Face" panose="02020602080505020303" pitchFamily="18" charset="0"/>
            </a:endParaRPr>
          </a:p>
          <a:p>
            <a:pPr marL="0" indent="0" algn="just">
              <a:buNone/>
            </a:pPr>
            <a:r>
              <a:rPr lang="it-IT" sz="3200" dirty="0">
                <a:latin typeface="Baskerville Old Face" panose="02020602080505020303" pitchFamily="18" charset="0"/>
              </a:rPr>
              <a:t>Questo processo si inquadra nelle più generali politiche europee volte </a:t>
            </a:r>
            <a:r>
              <a:rPr lang="it-IT" sz="3200" dirty="0" smtClean="0">
                <a:latin typeface="Baskerville Old Face" panose="02020602080505020303" pitchFamily="18" charset="0"/>
              </a:rPr>
              <a:t>a </a:t>
            </a:r>
            <a:r>
              <a:rPr lang="it-IT" sz="3200" b="1" i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fornire ai giovani gli strumenti per l’acquisizione dei </a:t>
            </a:r>
            <a:r>
              <a:rPr lang="it-IT" sz="3200" b="1" i="1" dirty="0" err="1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saperi</a:t>
            </a:r>
            <a:r>
              <a:rPr lang="it-IT" sz="3200" b="1" i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 e delle competenze indispensabili per il pieno sviluppo della persona, in tutte le sue dimensioni, e per l’esercizio effettivo dei diritti di cittadinanza</a:t>
            </a:r>
            <a:endParaRPr lang="it-IT" sz="3200" b="1" i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pPr marL="0" indent="0" defTabSz="508254">
              <a:spcBef>
                <a:spcPts val="3600"/>
              </a:spcBef>
              <a:buNone/>
              <a:defRPr sz="3132"/>
            </a:pP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36757977"/>
              </p:ext>
            </p:extLst>
          </p:nvPr>
        </p:nvGraphicFramePr>
        <p:xfrm>
          <a:off x="2778253" y="1408519"/>
          <a:ext cx="6735370" cy="1822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8840"/>
                <a:gridCol w="3816530"/>
              </a:tblGrid>
              <a:tr h="62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Istituzioni scolastiche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Profili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smtClean="0">
                          <a:effectLst/>
                        </a:rPr>
                        <a:t>IPRA - Chatillon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Operatore della ristorazione </a:t>
                      </a:r>
                      <a:endParaRPr lang="it-IT" sz="13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smtClean="0">
                          <a:effectLst/>
                        </a:rPr>
                        <a:t>Indirizzo Preparazione pasti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smtClean="0">
                          <a:effectLst/>
                        </a:rPr>
                        <a:t>Indirizzo Servizi </a:t>
                      </a:r>
                      <a:r>
                        <a:rPr lang="it-IT" sz="1300" dirty="0">
                          <a:effectLst/>
                        </a:rPr>
                        <a:t>di sala e </a:t>
                      </a:r>
                      <a:r>
                        <a:rPr lang="it-IT" sz="1300" dirty="0" smtClean="0">
                          <a:effectLst/>
                        </a:rPr>
                        <a:t>bar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IPIA </a:t>
                      </a:r>
                      <a:r>
                        <a:rPr lang="it-IT" sz="1300" dirty="0" smtClean="0">
                          <a:effectLst/>
                        </a:rPr>
                        <a:t>“Don Bosco” - Chatillon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Operatore meccanico</a:t>
                      </a:r>
                      <a:endParaRPr lang="it-IT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Operatore del legno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b="1" i="0" u="none" strike="noStrike" cap="none" spc="0" baseline="0" dirty="0" err="1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Ist</a:t>
                      </a:r>
                      <a:r>
                        <a:rPr lang="it-IT" sz="13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. tecnico e professionale regionale “Corrado </a:t>
                      </a:r>
                      <a:r>
                        <a:rPr lang="it-IT" sz="1300" b="1" i="0" u="none" strike="noStrike" cap="none" spc="0" baseline="0" dirty="0" err="1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Gex</a:t>
                      </a:r>
                      <a:r>
                        <a:rPr lang="it-IT" sz="13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” - AOSTA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Operatore elettrico</a:t>
                      </a:r>
                      <a:endParaRPr lang="it-IT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Operatore termoidraulico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05720" y="3796650"/>
            <a:ext cx="130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181527" y="33784"/>
            <a:ext cx="10081400" cy="65659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it-IT" b="1" dirty="0" smtClean="0">
                <a:latin typeface="Baskerville Old Face" panose="02020602080505020303" pitchFamily="18" charset="0"/>
              </a:rPr>
              <a:t>IL QUADRO DELL’OFFERTA</a:t>
            </a:r>
            <a:endParaRPr kumimoji="0" lang="it-IT" sz="3600" b="1" i="0" u="none" strike="noStrike" cap="none" spc="0" normalizeH="0" baseline="0" dirty="0">
              <a:solidFill>
                <a:srgbClr val="000000"/>
              </a:solidFill>
              <a:uFillTx/>
              <a:latin typeface="Baskerville Old Face" panose="02020602080505020303" pitchFamily="18" charset="0"/>
              <a:sym typeface="Helvetica Light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829757" y="690374"/>
            <a:ext cx="8497180" cy="718145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it-IT" sz="2000" b="1" dirty="0" smtClean="0">
                <a:latin typeface="Baskerville Old Face" panose="02020602080505020303" pitchFamily="18" charset="0"/>
              </a:rPr>
              <a:t>TRIENNIO NELL’AMBITO DEI PERCORSI QUINQUENNALI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it-IT" sz="2000" b="1" dirty="0" smtClean="0">
                <a:latin typeface="Baskerville Old Face" panose="02020602080505020303" pitchFamily="18" charset="0"/>
              </a:rPr>
              <a:t>(Sussidiarietà integrativa)</a:t>
            </a:r>
            <a:endParaRPr kumimoji="0" lang="it-IT" sz="2000" b="1" i="0" u="none" strike="noStrike" cap="none" spc="0" normalizeH="0" baseline="0" dirty="0">
              <a:solidFill>
                <a:srgbClr val="000000"/>
              </a:solidFill>
              <a:uFillTx/>
              <a:latin typeface="Baskerville Old Face" panose="02020602080505020303" pitchFamily="18" charset="0"/>
              <a:sym typeface="Helvetica Light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945509" y="3324866"/>
            <a:ext cx="6568114" cy="410369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it-IT" sz="2000" b="1" dirty="0" smtClean="0">
                <a:latin typeface="Baskerville Old Face" panose="02020602080505020303" pitchFamily="18" charset="0"/>
              </a:rPr>
              <a:t>PERCORSI TRIENNALI (Sussidiarietà complementare</a:t>
            </a:r>
            <a:r>
              <a:rPr lang="it-IT" sz="2000" dirty="0" smtClean="0"/>
              <a:t>)</a:t>
            </a:r>
            <a:endParaRPr lang="it-IT" sz="2000" dirty="0"/>
          </a:p>
        </p:txBody>
      </p:sp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41185925"/>
              </p:ext>
            </p:extLst>
          </p:nvPr>
        </p:nvGraphicFramePr>
        <p:xfrm>
          <a:off x="2778253" y="3735235"/>
          <a:ext cx="6783741" cy="2585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0682"/>
                <a:gridCol w="3793059"/>
              </a:tblGrid>
              <a:tr h="235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Istituzioni scolastiche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Profili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1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err="1">
                          <a:effectLst/>
                        </a:rPr>
                        <a:t>Ist</a:t>
                      </a:r>
                      <a:r>
                        <a:rPr lang="it-IT" sz="1300" dirty="0">
                          <a:effectLst/>
                        </a:rPr>
                        <a:t>. tecnico e professionale regionale “Corrado Gex” - AOSTA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584200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Operatore elettrico  </a:t>
                      </a:r>
                    </a:p>
                  </a:txBody>
                  <a:tcPr marL="68580" marR="68580" marT="0" marB="0"/>
                </a:tc>
              </a:tr>
              <a:tr h="471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err="1">
                          <a:effectLst/>
                        </a:rPr>
                        <a:t>Ist</a:t>
                      </a:r>
                      <a:r>
                        <a:rPr lang="it-IT" sz="1300" dirty="0">
                          <a:effectLst/>
                        </a:rPr>
                        <a:t>. tecnico e professionale regionale “Corrado </a:t>
                      </a:r>
                      <a:r>
                        <a:rPr lang="it-IT" sz="1300" dirty="0" err="1">
                          <a:effectLst/>
                        </a:rPr>
                        <a:t>Gex</a:t>
                      </a:r>
                      <a:r>
                        <a:rPr lang="it-IT" sz="1300" dirty="0">
                          <a:effectLst/>
                        </a:rPr>
                        <a:t>” - AOSTA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584200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Operatore </a:t>
                      </a:r>
                      <a:r>
                        <a:rPr lang="it-IT" sz="13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termoidraulico</a:t>
                      </a:r>
                      <a:endParaRPr lang="it-IT" sz="13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68580" marR="68580" marT="0" marB="0"/>
                </a:tc>
              </a:tr>
              <a:tr h="463330">
                <a:tc>
                  <a:txBody>
                    <a:bodyPr/>
                    <a:lstStyle/>
                    <a:p>
                      <a:pPr marL="0" marR="0" indent="0" algn="just" defTabSz="584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Ist</a:t>
                      </a:r>
                      <a:r>
                        <a:rPr lang="it-IT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. tecnico e professionale regionale “Corrado </a:t>
                      </a:r>
                      <a:r>
                        <a:rPr lang="it-IT" sz="1300" b="1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Gex</a:t>
                      </a:r>
                      <a:r>
                        <a:rPr lang="it-IT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” - AOSTA</a:t>
                      </a:r>
                      <a:endParaRPr lang="it-IT" sz="1400" b="1" i="0" u="none" strike="noStrike" cap="none" spc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584200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3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Operatore amministrativo segretariale</a:t>
                      </a:r>
                      <a:endParaRPr lang="it-IT" sz="13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68580" marR="68580" marT="0" marB="0"/>
                </a:tc>
              </a:tr>
              <a:tr h="707517">
                <a:tc>
                  <a:txBody>
                    <a:bodyPr/>
                    <a:lstStyle/>
                    <a:p>
                      <a:pPr marL="0" marR="0" indent="0" algn="just" defTabSz="584200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cap="none" spc="0" baseline="0" dirty="0" err="1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I.S.</a:t>
                      </a:r>
                      <a:r>
                        <a:rPr lang="it-IT" sz="13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 istruzione tecnica e professionale “Enrico Brambilla” - VERRES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584200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Operatore </a:t>
                      </a:r>
                      <a:r>
                        <a:rPr lang="it-IT" sz="13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elettrico</a:t>
                      </a:r>
                      <a:endParaRPr lang="it-IT" sz="13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68580" marR="68580" marT="0" marB="0"/>
                </a:tc>
              </a:tr>
              <a:tr h="235839">
                <a:tc>
                  <a:txBody>
                    <a:bodyPr/>
                    <a:lstStyle/>
                    <a:p>
                      <a:pPr marL="0" marR="0" indent="0" algn="just" defTabSz="584200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cap="none" spc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IAR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584200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Operatore agricolo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2144682" y="6321116"/>
            <a:ext cx="8353161" cy="718145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it-IT" sz="2000" b="1" i="0" u="none" strike="noStrike" cap="none" spc="0" normalizeH="0" baseline="0" dirty="0" smtClean="0">
                <a:solidFill>
                  <a:srgbClr val="000000"/>
                </a:solidFill>
                <a:uFillTx/>
                <a:latin typeface="Baskerville Old Face" panose="02020602080505020303" pitchFamily="18" charset="0"/>
                <a:sym typeface="Helvetica Light"/>
              </a:rPr>
              <a:t>PERCORSI</a:t>
            </a:r>
            <a:r>
              <a:rPr kumimoji="0" lang="it-IT" sz="2000" b="1" i="0" u="none" strike="noStrike" cap="none" spc="0" normalizeH="0" dirty="0" smtClean="0">
                <a:solidFill>
                  <a:srgbClr val="000000"/>
                </a:solidFill>
                <a:uFillTx/>
                <a:latin typeface="Baskerville Old Face" panose="02020602080505020303" pitchFamily="18" charset="0"/>
                <a:sym typeface="Helvetica Light"/>
              </a:rPr>
              <a:t> TRIENNALI NELLA FORMAZIONE PROFESSIONALE (</a:t>
            </a:r>
            <a:r>
              <a:rPr lang="it-IT" sz="1600" b="1" dirty="0" smtClean="0">
                <a:solidFill>
                  <a:schemeClr val="tx1"/>
                </a:solidFill>
              </a:rPr>
              <a:t>Percorsi duali)</a:t>
            </a:r>
            <a:endParaRPr kumimoji="0" lang="it-IT" sz="1600" b="1" i="0" u="none" strike="noStrike" cap="none" spc="0" normalizeH="0" baseline="0" dirty="0">
              <a:solidFill>
                <a:schemeClr val="tx1"/>
              </a:solidFill>
              <a:uFillTx/>
              <a:latin typeface="Baskerville Old Face" panose="02020602080505020303" pitchFamily="18" charset="0"/>
              <a:sym typeface="Helvetica Light"/>
            </a:endParaRPr>
          </a:p>
        </p:txBody>
      </p:sp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3189820"/>
              </p:ext>
            </p:extLst>
          </p:nvPr>
        </p:nvGraphicFramePr>
        <p:xfrm>
          <a:off x="2787091" y="7008483"/>
          <a:ext cx="6840950" cy="2050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4419"/>
                <a:gridCol w="381653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Enti di formazione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Profili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59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Progetto Formazione</a:t>
                      </a:r>
                      <a:endParaRPr lang="it-IT" sz="1300" b="1" i="0" u="none" strike="noStrike" cap="none" spc="0" baseline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584200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Operatore del benessere</a:t>
                      </a:r>
                    </a:p>
                    <a:p>
                      <a:pPr marL="0" marR="0" indent="0" algn="just" defTabSz="584200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Indirizzo Estetica</a:t>
                      </a:r>
                    </a:p>
                    <a:p>
                      <a:pPr marL="0" marR="0" indent="0" algn="just" defTabSz="584200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Indirizzo Acconciatura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Da individuare con avviso pubblico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584200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3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Operatore ai sevizi di vendita</a:t>
                      </a:r>
                      <a:endParaRPr lang="it-IT" sz="13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584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Da individuare con avviso pubblico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584200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3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Operatore alla riparazione dei veicoli a motore</a:t>
                      </a:r>
                    </a:p>
                    <a:p>
                      <a:pPr marL="0" marR="0" indent="0" algn="just" defTabSz="584200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3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Indirizzo Riparazioni di carrozzeria</a:t>
                      </a:r>
                    </a:p>
                    <a:p>
                      <a:pPr marL="0" marR="0" indent="0" algn="just" defTabSz="584200" rtl="0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13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Indirizzo Riparazione di parti e sistemi meccanici e elettromeccanici del veicolo</a:t>
                      </a:r>
                      <a:endParaRPr lang="it-IT" sz="13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57630" y="988260"/>
            <a:ext cx="10256340" cy="95205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kumimoji="0" lang="it-IT" sz="2400" b="1" i="0" u="none" strike="noStrike" cap="none" spc="0" normalizeH="0" baseline="0" dirty="0" smtClean="0">
                <a:solidFill>
                  <a:srgbClr val="FF0000"/>
                </a:solidFill>
                <a:uFillTx/>
                <a:latin typeface="Baskerville Old Face" panose="02020602080505020303" pitchFamily="18" charset="0"/>
                <a:sym typeface="Helvetica Light"/>
              </a:rPr>
              <a:t>Per ulteriori informazioni</a:t>
            </a:r>
            <a:r>
              <a:rPr kumimoji="0" lang="it-IT" sz="2400" b="1" i="0" u="none" strike="noStrike" cap="none" spc="0" normalizeH="0" dirty="0" smtClean="0">
                <a:solidFill>
                  <a:srgbClr val="FF0000"/>
                </a:solidFill>
                <a:uFillTx/>
                <a:latin typeface="Baskerville Old Face" panose="02020602080505020303" pitchFamily="18" charset="0"/>
                <a:sym typeface="Helvetica Light"/>
              </a:rPr>
              <a:t> potete rivolgervi a</a:t>
            </a:r>
            <a:r>
              <a:rPr kumimoji="0" lang="it-IT" sz="2400" b="1" i="0" u="none" strike="noStrike" cap="none" spc="0" normalizeH="0" dirty="0" smtClean="0">
                <a:solidFill>
                  <a:srgbClr val="000000"/>
                </a:solidFill>
                <a:uFillTx/>
                <a:latin typeface="Baskerville Old Face" panose="02020602080505020303" pitchFamily="18" charset="0"/>
                <a:sym typeface="Helvetica Light"/>
              </a:rPr>
              <a:t>: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it-IT" sz="2400" baseline="0" dirty="0"/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kumimoji="0" lang="it-IT" sz="2400" b="0" i="0" u="none" strike="noStrike" cap="none" spc="0" normalizeH="0" dirty="0" smtClean="0">
              <a:solidFill>
                <a:srgbClr val="000000"/>
              </a:solidFill>
              <a:uFillTx/>
              <a:sym typeface="Helvetica Light"/>
            </a:endParaRP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kumimoji="0" lang="it-IT" sz="2000" b="1" i="0" u="none" strike="noStrike" cap="none" spc="0" normalizeH="0" dirty="0" smtClean="0">
                <a:solidFill>
                  <a:srgbClr val="000000"/>
                </a:solidFill>
                <a:uFillTx/>
                <a:latin typeface="Baskerville Old Face" panose="02020602080505020303" pitchFamily="18" charset="0"/>
                <a:sym typeface="Helvetica Light"/>
              </a:rPr>
              <a:t>Istituto Tecnico e </a:t>
            </a:r>
            <a:r>
              <a:rPr lang="it-IT" sz="2000" b="1" dirty="0" smtClean="0">
                <a:latin typeface="Baskerville Old Face" panose="02020602080505020303" pitchFamily="18" charset="0"/>
              </a:rPr>
              <a:t>Professionale </a:t>
            </a:r>
            <a:r>
              <a:rPr kumimoji="0" lang="it-IT" sz="2000" b="1" i="0" u="none" strike="noStrike" cap="none" spc="0" normalizeH="0" dirty="0" smtClean="0">
                <a:solidFill>
                  <a:srgbClr val="000000"/>
                </a:solidFill>
                <a:uFillTx/>
                <a:latin typeface="Baskerville Old Face" panose="02020602080505020303" pitchFamily="18" charset="0"/>
                <a:sym typeface="Helvetica Light"/>
              </a:rPr>
              <a:t>Corrado Gex – Via </a:t>
            </a:r>
            <a:r>
              <a:rPr kumimoji="0" lang="it-IT" sz="2000" b="1" i="0" u="none" strike="noStrike" cap="none" spc="0" normalizeH="0" dirty="0" err="1" smtClean="0">
                <a:solidFill>
                  <a:srgbClr val="000000"/>
                </a:solidFill>
                <a:uFillTx/>
                <a:latin typeface="Baskerville Old Face" panose="02020602080505020303" pitchFamily="18" charset="0"/>
                <a:sym typeface="Helvetica Light"/>
              </a:rPr>
              <a:t>Chavanne</a:t>
            </a:r>
            <a:r>
              <a:rPr kumimoji="0" lang="it-IT" sz="2000" b="1" i="0" u="none" strike="noStrike" cap="none" spc="0" normalizeH="0" dirty="0" smtClean="0">
                <a:solidFill>
                  <a:srgbClr val="000000"/>
                </a:solidFill>
                <a:uFillTx/>
                <a:latin typeface="Baskerville Old Face" panose="02020602080505020303" pitchFamily="18" charset="0"/>
                <a:sym typeface="Helvetica Light"/>
              </a:rPr>
              <a:t> 23, Aosta 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it-IT" sz="2000" b="1" dirty="0" smtClean="0">
                <a:latin typeface="Baskerville Old Face" panose="02020602080505020303" pitchFamily="18" charset="0"/>
              </a:rPr>
              <a:t>Telefono: 0165/306011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it-IT" sz="2000" b="1" dirty="0" smtClean="0">
                <a:latin typeface="Baskerville Old Face" panose="02020602080505020303" pitchFamily="18" charset="0"/>
              </a:rPr>
              <a:t>E-mail: is-ipraosta@regione.vda.it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kumimoji="0" lang="it-IT" sz="2000" b="1" i="0" u="none" strike="noStrike" cap="none" spc="0" normalizeH="0" dirty="0">
              <a:solidFill>
                <a:srgbClr val="000000"/>
              </a:solidFill>
              <a:uFillTx/>
              <a:latin typeface="Baskerville Old Face" panose="02020602080505020303" pitchFamily="18" charset="0"/>
              <a:sym typeface="Helvetica Light"/>
            </a:endParaRP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it-IT" sz="2000" b="1" dirty="0" smtClean="0">
                <a:latin typeface="Baskerville Old Face" panose="02020602080505020303" pitchFamily="18" charset="0"/>
              </a:rPr>
              <a:t>I.S. di Istruzione Tecnica e Professionale  Enrico Brambilla 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it-IT" sz="2000" b="1" dirty="0" smtClean="0">
                <a:latin typeface="Baskerville Old Face" panose="02020602080505020303" pitchFamily="18" charset="0"/>
              </a:rPr>
              <a:t>Via </a:t>
            </a:r>
            <a:r>
              <a:rPr lang="it-IT" sz="2000" b="1" dirty="0" err="1" smtClean="0">
                <a:latin typeface="Baskerville Old Face" panose="02020602080505020303" pitchFamily="18" charset="0"/>
              </a:rPr>
              <a:t>Frère</a:t>
            </a:r>
            <a:r>
              <a:rPr lang="it-IT" sz="2000" b="1" dirty="0" smtClean="0">
                <a:latin typeface="Baskerville Old Face" panose="02020602080505020303" pitchFamily="18" charset="0"/>
              </a:rPr>
              <a:t> Gilles, 33, </a:t>
            </a:r>
            <a:r>
              <a:rPr lang="it-IT" sz="2000" b="1" dirty="0" err="1" smtClean="0">
                <a:latin typeface="Baskerville Old Face" panose="02020602080505020303" pitchFamily="18" charset="0"/>
              </a:rPr>
              <a:t>Verrès</a:t>
            </a:r>
            <a:endParaRPr lang="it-IT" sz="2000" b="1" dirty="0" smtClean="0">
              <a:latin typeface="Baskerville Old Face" panose="02020602080505020303" pitchFamily="18" charset="0"/>
            </a:endParaRP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kumimoji="0" lang="it-IT" sz="2000" b="1" i="0" u="none" strike="noStrike" cap="none" spc="0" normalizeH="0" dirty="0" smtClean="0">
                <a:solidFill>
                  <a:srgbClr val="000000"/>
                </a:solidFill>
                <a:uFillTx/>
                <a:latin typeface="Baskerville Old Face" panose="02020602080505020303" pitchFamily="18" charset="0"/>
                <a:sym typeface="Helvetica Light"/>
              </a:rPr>
              <a:t>Telefono: 0125/929484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it-IT" sz="2000" b="1" dirty="0" smtClean="0">
                <a:latin typeface="Baskerville Old Face" panose="02020602080505020303" pitchFamily="18" charset="0"/>
              </a:rPr>
              <a:t>E-mail: is-itipverres@regione.vda.it</a:t>
            </a:r>
            <a:endParaRPr kumimoji="0" lang="it-IT" sz="2000" b="1" i="0" u="none" strike="noStrike" cap="none" spc="0" normalizeH="0" dirty="0" smtClean="0">
              <a:solidFill>
                <a:srgbClr val="000000"/>
              </a:solidFill>
              <a:uFillTx/>
              <a:latin typeface="Baskerville Old Face" panose="02020602080505020303" pitchFamily="18" charset="0"/>
              <a:sym typeface="Helvetica Light"/>
            </a:endParaRP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it-IT" sz="2000" b="1" dirty="0">
              <a:latin typeface="Baskerville Old Face" panose="02020602080505020303" pitchFamily="18" charset="0"/>
            </a:endParaRP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kumimoji="0" lang="it-IT" sz="2000" b="1" i="0" u="none" strike="noStrike" cap="none" spc="0" normalizeH="0" dirty="0" smtClean="0">
                <a:solidFill>
                  <a:srgbClr val="000000"/>
                </a:solidFill>
                <a:uFillTx/>
                <a:latin typeface="Baskerville Old Face" panose="02020602080505020303" pitchFamily="18" charset="0"/>
                <a:sym typeface="Helvetica Light"/>
              </a:rPr>
              <a:t>Sovrintendenza agli Studi – Ufficio per il supporto all’autonomia scolastica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it-IT" sz="2000" b="1" dirty="0" smtClean="0">
                <a:latin typeface="Baskerville Old Face" panose="02020602080505020303" pitchFamily="18" charset="0"/>
              </a:rPr>
              <a:t>Corso Saint Martin de </a:t>
            </a:r>
            <a:r>
              <a:rPr lang="it-IT" sz="2000" b="1" dirty="0" err="1" smtClean="0">
                <a:latin typeface="Baskerville Old Face" panose="02020602080505020303" pitchFamily="18" charset="0"/>
              </a:rPr>
              <a:t>Corleans</a:t>
            </a:r>
            <a:r>
              <a:rPr lang="it-IT" sz="2000" b="1" dirty="0" smtClean="0">
                <a:latin typeface="Baskerville Old Face" panose="02020602080505020303" pitchFamily="18" charset="0"/>
              </a:rPr>
              <a:t>, 250, Aosta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kumimoji="0" lang="it-IT" sz="2000" b="1" i="0" u="none" strike="noStrike" cap="none" spc="0" normalizeH="0" dirty="0" smtClean="0">
                <a:solidFill>
                  <a:srgbClr val="000000"/>
                </a:solidFill>
                <a:uFillTx/>
                <a:latin typeface="Baskerville Old Face" panose="02020602080505020303" pitchFamily="18" charset="0"/>
                <a:sym typeface="Helvetica Light"/>
              </a:rPr>
              <a:t>Maurizio Rosina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it-IT" sz="2000" b="1" dirty="0" smtClean="0">
                <a:latin typeface="Baskerville Old Face" panose="02020602080505020303" pitchFamily="18" charset="0"/>
              </a:rPr>
              <a:t>Telefono</a:t>
            </a:r>
            <a:r>
              <a:rPr lang="it-IT" sz="2000" b="1" smtClean="0">
                <a:latin typeface="Baskerville Old Face" panose="02020602080505020303" pitchFamily="18" charset="0"/>
              </a:rPr>
              <a:t>: 3355650836</a:t>
            </a:r>
            <a:endParaRPr lang="it-IT" sz="2000" b="1" dirty="0" smtClean="0">
              <a:latin typeface="Baskerville Old Face" panose="02020602080505020303" pitchFamily="18" charset="0"/>
            </a:endParaRP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kumimoji="0" lang="it-IT" sz="2000" b="1" i="0" u="none" strike="noStrike" cap="none" spc="0" normalizeH="0" dirty="0">
              <a:solidFill>
                <a:srgbClr val="000000"/>
              </a:solidFill>
              <a:uFillTx/>
              <a:latin typeface="Baskerville Old Face" panose="02020602080505020303" pitchFamily="18" charset="0"/>
              <a:sym typeface="Helvetica Light"/>
            </a:endParaRP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it-IT" sz="2000" b="1" dirty="0" smtClean="0">
                <a:latin typeface="Baskerville Old Face" panose="02020602080505020303" pitchFamily="18" charset="0"/>
              </a:rPr>
              <a:t>Dipartimento politiche del lavoro e della formazione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it-IT" sz="2000" b="1" dirty="0" err="1" smtClean="0">
                <a:latin typeface="Baskerville Old Face" panose="02020602080505020303" pitchFamily="18" charset="0"/>
              </a:rPr>
              <a:t>Loc</a:t>
            </a:r>
            <a:r>
              <a:rPr lang="it-IT" sz="2000" b="1" dirty="0" smtClean="0">
                <a:latin typeface="Baskerville Old Face" panose="02020602080505020303" pitchFamily="18" charset="0"/>
              </a:rPr>
              <a:t>. </a:t>
            </a:r>
            <a:r>
              <a:rPr lang="it-IT" sz="2000" b="1" dirty="0" err="1" smtClean="0">
                <a:latin typeface="Baskerville Old Face" panose="02020602080505020303" pitchFamily="18" charset="0"/>
              </a:rPr>
              <a:t>Grand</a:t>
            </a:r>
            <a:r>
              <a:rPr lang="it-IT" sz="2000" b="1" dirty="0" smtClean="0">
                <a:latin typeface="Baskerville Old Face" panose="02020602080505020303" pitchFamily="18" charset="0"/>
              </a:rPr>
              <a:t> </a:t>
            </a:r>
            <a:r>
              <a:rPr lang="it-IT" sz="2000" b="1" dirty="0" err="1" smtClean="0">
                <a:latin typeface="Baskerville Old Face" panose="02020602080505020303" pitchFamily="18" charset="0"/>
              </a:rPr>
              <a:t>Chemin</a:t>
            </a:r>
            <a:r>
              <a:rPr lang="it-IT" sz="2000" b="1" dirty="0" smtClean="0">
                <a:latin typeface="Baskerville Old Face" panose="02020602080505020303" pitchFamily="18" charset="0"/>
              </a:rPr>
              <a:t> 34 Saint Christophe 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it-IT" sz="2000" b="1" dirty="0" smtClean="0">
                <a:latin typeface="Baskerville Old Face" panose="02020602080505020303" pitchFamily="18" charset="0"/>
              </a:rPr>
              <a:t>Telefono: 0165/272960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kumimoji="0" lang="it-IT" sz="2000" b="1" i="0" u="none" strike="noStrike" cap="none" spc="0" normalizeH="0" dirty="0" smtClean="0">
                <a:solidFill>
                  <a:srgbClr val="000000"/>
                </a:solidFill>
                <a:uFillTx/>
                <a:latin typeface="Baskerville Old Face" panose="02020602080505020303" pitchFamily="18" charset="0"/>
                <a:sym typeface="Helvetica Light"/>
              </a:rPr>
              <a:t>Michela Di Vito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it-IT" baseline="0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kumimoji="0" lang="it-IT" sz="3600" b="0" i="0" u="none" strike="noStrike" cap="none" spc="0" normalizeH="0" dirty="0" smtClean="0">
              <a:solidFill>
                <a:srgbClr val="000000"/>
              </a:solidFill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it-IT" baseline="0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kumimoji="0" lang="it-IT" sz="3600" b="0" i="0" u="none" strike="noStrike" cap="none" spc="0" normalizeH="0" dirty="0" smtClean="0">
              <a:solidFill>
                <a:srgbClr val="000000"/>
              </a:solidFill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kumimoji="0" lang="it-IT" sz="3600" b="0" i="0" u="none" strike="noStrike" cap="none" spc="0" normalizeH="0" baseline="0" dirty="0">
              <a:solidFill>
                <a:srgbClr val="000000"/>
              </a:solidFill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32193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7179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6600" dirty="0" err="1">
                <a:latin typeface="Baskerville Old Face" panose="02020602080505020303" pitchFamily="18" charset="0"/>
              </a:rPr>
              <a:t>Che</a:t>
            </a:r>
            <a:r>
              <a:rPr sz="6600" dirty="0">
                <a:latin typeface="Baskerville Old Face" panose="02020602080505020303" pitchFamily="18" charset="0"/>
              </a:rPr>
              <a:t> </a:t>
            </a:r>
            <a:r>
              <a:rPr sz="6600" dirty="0" err="1">
                <a:latin typeface="Baskerville Old Face" panose="02020602080505020303" pitchFamily="18" charset="0"/>
              </a:rPr>
              <a:t>cos’è</a:t>
            </a:r>
            <a:r>
              <a:rPr sz="6600" dirty="0">
                <a:latin typeface="Baskerville Old Face" panose="02020602080505020303" pitchFamily="18" charset="0"/>
              </a:rPr>
              <a:t> </a:t>
            </a:r>
            <a:r>
              <a:rPr sz="6600" dirty="0" err="1">
                <a:latin typeface="Baskerville Old Face" panose="02020602080505020303" pitchFamily="18" charset="0"/>
              </a:rPr>
              <a:t>l’IeFP</a:t>
            </a:r>
            <a:r>
              <a:rPr sz="6600" dirty="0">
                <a:latin typeface="Baskerville Old Face" panose="02020602080505020303" pitchFamily="18" charset="0"/>
              </a:rPr>
              <a:t>?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sz="4800" dirty="0" smtClean="0"/>
              <a:t>In </a:t>
            </a:r>
            <a:r>
              <a:rPr lang="it-IT" sz="4800" dirty="0"/>
              <a:t>linea con gli orientamenti europei, anche </a:t>
            </a:r>
            <a:r>
              <a:rPr lang="it-IT" sz="4800" dirty="0" smtClean="0"/>
              <a:t>nel </a:t>
            </a:r>
            <a:r>
              <a:rPr lang="it-IT" sz="4800" dirty="0"/>
              <a:t>nostro Paese </a:t>
            </a:r>
            <a:r>
              <a:rPr lang="it-IT" sz="4800" dirty="0" smtClean="0"/>
              <a:t>sono state create le </a:t>
            </a:r>
            <a:r>
              <a:rPr lang="it-IT" sz="4800" dirty="0"/>
              <a:t>condizioni </a:t>
            </a:r>
            <a:r>
              <a:rPr lang="it-IT" sz="4800" dirty="0" err="1"/>
              <a:t>affinchè</a:t>
            </a:r>
            <a:r>
              <a:rPr lang="it-IT" sz="4800" dirty="0"/>
              <a:t> tutti i giovani </a:t>
            </a:r>
            <a:r>
              <a:rPr lang="it-IT" sz="4800" dirty="0" smtClean="0"/>
              <a:t>possano ottenere un titolo o una </a:t>
            </a:r>
            <a:r>
              <a:rPr lang="it-IT" sz="4800" dirty="0"/>
              <a:t>qualifica professionale, entro </a:t>
            </a:r>
            <a:r>
              <a:rPr lang="it-IT" sz="4800" dirty="0" smtClean="0"/>
              <a:t>i </a:t>
            </a:r>
            <a:r>
              <a:rPr lang="it-IT" sz="4800" dirty="0"/>
              <a:t>18 </a:t>
            </a:r>
            <a:r>
              <a:rPr lang="it-IT" sz="4800" dirty="0" smtClean="0"/>
              <a:t>anni </a:t>
            </a:r>
            <a:r>
              <a:rPr lang="it-IT" sz="4800" dirty="0"/>
              <a:t>di </a:t>
            </a:r>
            <a:r>
              <a:rPr lang="it-IT" sz="4800" dirty="0" smtClean="0"/>
              <a:t>età</a:t>
            </a:r>
            <a:endParaRPr lang="it-IT" sz="4800" dirty="0"/>
          </a:p>
          <a:p>
            <a:pPr marL="0" indent="0" algn="just">
              <a:spcBef>
                <a:spcPts val="3600"/>
              </a:spcBef>
              <a:buNone/>
            </a:pPr>
            <a:r>
              <a:rPr lang="it-IT" sz="4800" dirty="0" smtClean="0"/>
              <a:t>Questo </a:t>
            </a:r>
            <a:r>
              <a:rPr lang="it-IT" sz="4800" dirty="0"/>
              <a:t>obiettivo si è tradotto </a:t>
            </a:r>
            <a:r>
              <a:rPr lang="it-IT" sz="4800" dirty="0" smtClean="0"/>
              <a:t>in una serie di norme che </a:t>
            </a:r>
            <a:r>
              <a:rPr lang="it-IT" sz="4800" dirty="0"/>
              <a:t>hanno regolamentato l’obbligo di istruzione e il diritto-dovere di istruzione e </a:t>
            </a:r>
            <a:r>
              <a:rPr lang="it-IT" sz="4800" dirty="0" smtClean="0"/>
              <a:t>formazione</a:t>
            </a:r>
            <a:endParaRPr lang="it-IT" sz="4800" dirty="0"/>
          </a:p>
          <a:p>
            <a:pPr marL="0" indent="0" defTabSz="508254">
              <a:spcBef>
                <a:spcPts val="3600"/>
              </a:spcBef>
              <a:buNone/>
              <a:defRPr sz="3132"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6185487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7179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6600" dirty="0" err="1">
                <a:latin typeface="Baskerville Old Face" panose="02020602080505020303" pitchFamily="18" charset="0"/>
              </a:rPr>
              <a:t>Che</a:t>
            </a:r>
            <a:r>
              <a:rPr sz="6600" dirty="0">
                <a:latin typeface="Baskerville Old Face" panose="02020602080505020303" pitchFamily="18" charset="0"/>
              </a:rPr>
              <a:t> </a:t>
            </a:r>
            <a:r>
              <a:rPr sz="6600" dirty="0" err="1">
                <a:latin typeface="Baskerville Old Face" panose="02020602080505020303" pitchFamily="18" charset="0"/>
              </a:rPr>
              <a:t>cos’è</a:t>
            </a:r>
            <a:r>
              <a:rPr sz="6600" dirty="0">
                <a:latin typeface="Baskerville Old Face" panose="02020602080505020303" pitchFamily="18" charset="0"/>
              </a:rPr>
              <a:t> </a:t>
            </a:r>
            <a:r>
              <a:rPr sz="6600" dirty="0" err="1">
                <a:latin typeface="Baskerville Old Face" panose="02020602080505020303" pitchFamily="18" charset="0"/>
              </a:rPr>
              <a:t>l’IeFP</a:t>
            </a:r>
            <a:r>
              <a:rPr sz="6600" dirty="0">
                <a:latin typeface="Baskerville Old Face" panose="02020602080505020303" pitchFamily="18" charset="0"/>
              </a:rPr>
              <a:t>?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32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it-IT" sz="3200" b="1" i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L’obbligo </a:t>
            </a:r>
            <a:r>
              <a:rPr lang="it-IT" sz="3200" b="1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di istruzione </a:t>
            </a:r>
            <a:r>
              <a:rPr lang="it-IT" sz="3200" b="1" dirty="0">
                <a:latin typeface="Baskerville Old Face" panose="02020602080505020303" pitchFamily="18" charset="0"/>
              </a:rPr>
              <a:t>si assolve al compimento dei 16 anni con la frequenza di almeno 10 anni di scuola ed il raggiungimento di obiettivi di apprendimento relativi ai “</a:t>
            </a:r>
            <a:r>
              <a:rPr lang="it-IT" sz="3200" b="1" dirty="0" err="1">
                <a:latin typeface="Baskerville Old Face" panose="02020602080505020303" pitchFamily="18" charset="0"/>
              </a:rPr>
              <a:t>saperi</a:t>
            </a:r>
            <a:r>
              <a:rPr lang="it-IT" sz="3200" b="1" dirty="0">
                <a:latin typeface="Baskerville Old Face" panose="02020602080505020303" pitchFamily="18" charset="0"/>
              </a:rPr>
              <a:t> di base</a:t>
            </a:r>
            <a:r>
              <a:rPr lang="it-IT" sz="3200" b="1" dirty="0" smtClean="0">
                <a:latin typeface="Baskerville Old Face" panose="02020602080505020303" pitchFamily="18" charset="0"/>
              </a:rPr>
              <a:t>”</a:t>
            </a:r>
            <a:endParaRPr lang="it-IT" sz="3200" b="1" dirty="0">
              <a:latin typeface="Baskerville Old Face" panose="02020602080505020303" pitchFamily="18" charset="0"/>
            </a:endParaRPr>
          </a:p>
          <a:p>
            <a:pPr marL="0" indent="0" algn="just">
              <a:spcBef>
                <a:spcPts val="3000"/>
              </a:spcBef>
              <a:buNone/>
            </a:pPr>
            <a:r>
              <a:rPr lang="it-IT" sz="3200" b="1" i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Il </a:t>
            </a:r>
            <a:r>
              <a:rPr lang="it-IT" sz="3200" b="1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diritto-dovere </a:t>
            </a:r>
            <a:r>
              <a:rPr lang="it-IT" sz="3200" b="1" i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di istruzione e formazione </a:t>
            </a:r>
            <a:r>
              <a:rPr lang="it-IT" sz="3200" b="1" dirty="0" smtClean="0">
                <a:latin typeface="Baskerville Old Face" panose="02020602080505020303" pitchFamily="18" charset="0"/>
              </a:rPr>
              <a:t>si assolve </a:t>
            </a:r>
            <a:r>
              <a:rPr lang="it-IT" sz="3200" b="1" dirty="0">
                <a:latin typeface="Baskerville Old Face" panose="02020602080505020303" pitchFamily="18" charset="0"/>
              </a:rPr>
              <a:t>al compimento dei 18 anni o con il conseguimento di una qualifica </a:t>
            </a:r>
            <a:r>
              <a:rPr lang="it-IT" sz="3200" b="1" dirty="0" smtClean="0">
                <a:latin typeface="Baskerville Old Face" panose="02020602080505020303" pitchFamily="18" charset="0"/>
              </a:rPr>
              <a:t>professionale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it-IT" sz="3200" b="1" dirty="0" smtClean="0">
                <a:latin typeface="Baskerville Old Face" panose="02020602080505020303" pitchFamily="18" charset="0"/>
              </a:rPr>
              <a:t>In </a:t>
            </a:r>
            <a:r>
              <a:rPr lang="it-IT" sz="3200" b="1" dirty="0">
                <a:latin typeface="Baskerville Old Face" panose="02020602080505020303" pitchFamily="18" charset="0"/>
              </a:rPr>
              <a:t>Italia l’attuazione di questi principi si è tradotta nella definizione di un sistema articolato e </a:t>
            </a:r>
            <a:r>
              <a:rPr lang="it-IT" sz="3200" b="1" dirty="0" smtClean="0">
                <a:latin typeface="Baskerville Old Face" panose="02020602080505020303" pitchFamily="18" charset="0"/>
              </a:rPr>
              <a:t>flessibile </a:t>
            </a:r>
            <a:r>
              <a:rPr lang="it-IT" sz="3200" b="1" dirty="0">
                <a:latin typeface="Baskerville Old Face" panose="02020602080505020303" pitchFamily="18" charset="0"/>
              </a:rPr>
              <a:t>che permette ai giovani di raggiungere questi traguardi attraverso diversi canali: </a:t>
            </a:r>
            <a:r>
              <a:rPr lang="it-IT" sz="3200" b="1" i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istruzione - formazione - lavoro</a:t>
            </a:r>
            <a:endParaRPr lang="it-IT" sz="3200" b="1" dirty="0">
              <a:latin typeface="Baskerville Old Face" panose="02020602080505020303" pitchFamily="18" charset="0"/>
            </a:endParaRPr>
          </a:p>
          <a:p>
            <a:pPr marL="0" indent="0" defTabSz="508254">
              <a:spcBef>
                <a:spcPts val="3600"/>
              </a:spcBef>
              <a:buNone/>
              <a:defRPr sz="3132"/>
            </a:pPr>
            <a:endParaRPr sz="3200" dirty="0"/>
          </a:p>
        </p:txBody>
      </p:sp>
    </p:spTree>
    <p:extLst>
      <p:ext uri="{BB962C8B-B14F-4D97-AF65-F5344CB8AC3E}">
        <p14:creationId xmlns="" xmlns:p14="http://schemas.microsoft.com/office/powerpoint/2010/main" val="29155624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1569706" y="945444"/>
            <a:ext cx="9865388" cy="1270001"/>
          </a:xfrm>
          <a:prstGeom prst="rect">
            <a:avLst/>
          </a:prstGeom>
          <a:blipFill rotWithShape="1">
            <a:blip r:embed="rId2" cstate="print"/>
          </a:blipFill>
          <a:ln w="12700">
            <a:miter/>
          </a:ln>
          <a:effectLst>
            <a:outerShdw blurRad="190500" dist="139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>
              <a:defRPr lang="it-IT" altLang="en-US"/>
            </a:pPr>
            <a:r>
              <a:rPr lang="it-IT" altLang="en-US" dirty="0" smtClean="0"/>
              <a:t>Il sistema di </a:t>
            </a:r>
            <a:r>
              <a:rPr lang="it-IT" altLang="en-US" dirty="0"/>
              <a:t>istruzione e formazione professionale</a:t>
            </a:r>
          </a:p>
        </p:txBody>
      </p:sp>
      <p:sp>
        <p:nvSpPr>
          <p:cNvPr id="134" name="Shape 134"/>
          <p:cNvSpPr/>
          <p:nvPr/>
        </p:nvSpPr>
        <p:spPr>
          <a:xfrm>
            <a:off x="1755753" y="3393722"/>
            <a:ext cx="2188193" cy="1771114"/>
          </a:xfrm>
          <a:prstGeom prst="rect">
            <a:avLst/>
          </a:prstGeom>
          <a:blipFill rotWithShape="1">
            <a:blip r:embed="rId3" cstate="print"/>
          </a:blipFill>
          <a:ln w="12700">
            <a:miter/>
          </a:ln>
          <a:effectLst>
            <a:outerShdw blurRad="190500" dist="139700" dir="798237" rotWithShape="0">
              <a:srgbClr val="000000"/>
            </a:outerShdw>
          </a:effec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 lang="it-IT" altLang="en-US"/>
            </a:pPr>
            <a:r>
              <a:rPr lang="it-IT" altLang="en-US"/>
              <a:t>Licei</a:t>
            </a:r>
          </a:p>
        </p:txBody>
      </p:sp>
      <p:sp>
        <p:nvSpPr>
          <p:cNvPr id="135" name="Shape 135"/>
          <p:cNvSpPr/>
          <p:nvPr/>
        </p:nvSpPr>
        <p:spPr>
          <a:xfrm>
            <a:off x="4190786" y="3393722"/>
            <a:ext cx="2311614" cy="1771114"/>
          </a:xfrm>
          <a:prstGeom prst="rect">
            <a:avLst/>
          </a:prstGeom>
          <a:blipFill rotWithShape="1">
            <a:blip r:embed="rId4" cstate="print"/>
          </a:blipFill>
          <a:ln w="12700">
            <a:miter/>
          </a:ln>
          <a:effectLst>
            <a:outerShdw blurRad="190500" dist="139700" dir="798237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lang="it-IT" sz="2400">
                <a:solidFill>
                  <a:srgbClr val="FFFFFF"/>
                </a:solidFill>
              </a:defRPr>
            </a:pPr>
            <a:r>
              <a:rPr lang="it-IT" altLang="en-US"/>
              <a:t>Istituti</a:t>
            </a:r>
          </a:p>
          <a:p>
            <a:pPr>
              <a:defRPr lang="it-IT" sz="2400">
                <a:solidFill>
                  <a:srgbClr val="FFFFFF"/>
                </a:solidFill>
              </a:defRPr>
            </a:pPr>
            <a:r>
              <a:rPr lang="it-IT" altLang="en-US"/>
              <a:t>Tecnici</a:t>
            </a:r>
          </a:p>
        </p:txBody>
      </p:sp>
      <p:sp>
        <p:nvSpPr>
          <p:cNvPr id="136" name="Shape 136"/>
          <p:cNvSpPr/>
          <p:nvPr/>
        </p:nvSpPr>
        <p:spPr>
          <a:xfrm>
            <a:off x="2043817" y="7758288"/>
            <a:ext cx="8917166" cy="1270001"/>
          </a:xfrm>
          <a:prstGeom prst="rect">
            <a:avLst/>
          </a:prstGeom>
          <a:blipFill rotWithShape="1">
            <a:blip r:embed="rId5" cstate="print"/>
          </a:blipFill>
          <a:ln w="12700">
            <a:miter/>
          </a:ln>
          <a:effectLst>
            <a:outerShdw blurRad="190500" dist="139700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>
              <a:defRPr lang="it-IT" altLang="en-US"/>
            </a:pPr>
            <a:r>
              <a:rPr lang="it-IT" altLang="en-US"/>
              <a:t>Esame di Stato primo ciclo</a:t>
            </a:r>
          </a:p>
        </p:txBody>
      </p:sp>
      <p:sp>
        <p:nvSpPr>
          <p:cNvPr id="137" name="Shape 137"/>
          <p:cNvSpPr/>
          <p:nvPr/>
        </p:nvSpPr>
        <p:spPr>
          <a:xfrm>
            <a:off x="6790436" y="3393722"/>
            <a:ext cx="2023577" cy="1771114"/>
          </a:xfrm>
          <a:prstGeom prst="rect">
            <a:avLst/>
          </a:prstGeom>
          <a:blipFill rotWithShape="1">
            <a:blip r:embed="rId6" cstate="print"/>
          </a:blipFill>
          <a:ln w="12700">
            <a:miter/>
          </a:ln>
          <a:effectLst>
            <a:outerShdw blurRad="190500" dist="139700" dir="798237" rotWithShape="0">
              <a:srgbClr val="000000"/>
            </a:outerShdw>
          </a:effec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 lang="it-IT" altLang="en-US"/>
            </a:pPr>
            <a:r>
              <a:rPr lang="it-IT" altLang="en-US"/>
              <a:t>Istituti Professionali</a:t>
            </a:r>
          </a:p>
        </p:txBody>
      </p:sp>
      <p:sp>
        <p:nvSpPr>
          <p:cNvPr id="138" name="Shape 138"/>
          <p:cNvSpPr/>
          <p:nvPr/>
        </p:nvSpPr>
        <p:spPr>
          <a:xfrm>
            <a:off x="9060852" y="3894842"/>
            <a:ext cx="2188193" cy="1270001"/>
          </a:xfrm>
          <a:prstGeom prst="rect">
            <a:avLst/>
          </a:prstGeom>
          <a:blipFill rotWithShape="1">
            <a:blip r:embed="rId7" cstate="print"/>
          </a:blipFill>
          <a:ln w="12700">
            <a:miter/>
          </a:ln>
          <a:effectLst>
            <a:outerShdw blurRad="190500" dist="139700" dir="798237" rotWithShape="0">
              <a:srgbClr val="000000"/>
            </a:outerShdw>
          </a:effec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 lang="it-IT" altLang="en-US"/>
            </a:pPr>
            <a:r>
              <a:rPr lang="it-IT" altLang="en-US" dirty="0"/>
              <a:t>Percorsi triennali IeFP</a:t>
            </a:r>
          </a:p>
        </p:txBody>
      </p:sp>
      <p:sp>
        <p:nvSpPr>
          <p:cNvPr id="139" name="Shape 139"/>
          <p:cNvSpPr/>
          <p:nvPr/>
        </p:nvSpPr>
        <p:spPr>
          <a:xfrm rot="16200000">
            <a:off x="2214849" y="5576005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blipFill rotWithShape="1">
            <a:blip r:embed="rId2" cstate="print"/>
          </a:blipFill>
          <a:ln w="12700">
            <a:miter/>
          </a:ln>
          <a:effectLst>
            <a:outerShdw blurRad="190500" dist="139700" dir="8305215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lang="it-IT" sz="2400">
                <a:solidFill>
                  <a:srgbClr val="FFFFFF"/>
                </a:solidFill>
              </a:defRPr>
            </a:pPr>
            <a:endParaRPr lang="it-IT" altLang="en-US"/>
          </a:p>
        </p:txBody>
      </p:sp>
      <p:sp>
        <p:nvSpPr>
          <p:cNvPr id="140" name="Shape 140"/>
          <p:cNvSpPr/>
          <p:nvPr/>
        </p:nvSpPr>
        <p:spPr>
          <a:xfrm rot="16200000">
            <a:off x="4649883" y="5576005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blipFill rotWithShape="1">
            <a:blip r:embed="rId2" cstate="print"/>
          </a:blipFill>
          <a:ln w="12700">
            <a:miter/>
          </a:ln>
          <a:effectLst>
            <a:outerShdw blurRad="190500" dist="139700" dir="8305215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lang="it-IT" sz="2400">
                <a:solidFill>
                  <a:srgbClr val="FFFFFF"/>
                </a:solidFill>
              </a:defRPr>
            </a:pPr>
            <a:endParaRPr lang="it-IT" altLang="en-US"/>
          </a:p>
        </p:txBody>
      </p:sp>
      <p:sp>
        <p:nvSpPr>
          <p:cNvPr id="141" name="Shape 141"/>
          <p:cNvSpPr/>
          <p:nvPr/>
        </p:nvSpPr>
        <p:spPr>
          <a:xfrm rot="16200000">
            <a:off x="7084917" y="5576005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blipFill rotWithShape="1">
            <a:blip r:embed="rId2" cstate="print"/>
          </a:blipFill>
          <a:ln w="12700">
            <a:miter/>
          </a:ln>
          <a:effectLst>
            <a:outerShdw blurRad="190500" dist="139700" dir="8305215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lang="it-IT" sz="2400">
                <a:solidFill>
                  <a:srgbClr val="FFFFFF"/>
                </a:solidFill>
              </a:defRPr>
            </a:pPr>
            <a:endParaRPr lang="it-IT" altLang="en-US"/>
          </a:p>
        </p:txBody>
      </p:sp>
      <p:sp>
        <p:nvSpPr>
          <p:cNvPr id="142" name="Shape 142"/>
          <p:cNvSpPr/>
          <p:nvPr/>
        </p:nvSpPr>
        <p:spPr>
          <a:xfrm rot="16200000">
            <a:off x="9519950" y="5576005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blipFill rotWithShape="1">
            <a:blip r:embed="rId2" cstate="print"/>
          </a:blipFill>
          <a:ln w="12700">
            <a:miter/>
          </a:ln>
          <a:effectLst>
            <a:outerShdw blurRad="190500" dist="139700" dir="8305215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lang="it-IT" sz="2400">
                <a:solidFill>
                  <a:srgbClr val="FFFFFF"/>
                </a:solidFill>
              </a:defRPr>
            </a:pPr>
            <a:endParaRPr lang="it-IT" altLang="en-US"/>
          </a:p>
        </p:txBody>
      </p:sp>
      <p:sp>
        <p:nvSpPr>
          <p:cNvPr id="6" name="Figura a mano libera 5"/>
          <p:cNvSpPr/>
          <p:nvPr/>
        </p:nvSpPr>
        <p:spPr>
          <a:xfrm>
            <a:off x="6966284" y="2665124"/>
            <a:ext cx="4818115" cy="4361318"/>
          </a:xfrm>
          <a:custGeom>
            <a:avLst/>
            <a:gdLst>
              <a:gd name="connsiteX0" fmla="*/ 2935705 w 4818115"/>
              <a:gd name="connsiteY0" fmla="*/ 162297 h 4361318"/>
              <a:gd name="connsiteX1" fmla="*/ 4427621 w 4818115"/>
              <a:gd name="connsiteY1" fmla="*/ 402929 h 4361318"/>
              <a:gd name="connsiteX2" fmla="*/ 4427621 w 4818115"/>
              <a:gd name="connsiteY2" fmla="*/ 3651455 h 4361318"/>
              <a:gd name="connsiteX3" fmla="*/ 0 w 4818115"/>
              <a:gd name="connsiteY3" fmla="*/ 4361318 h 4361318"/>
              <a:gd name="connsiteX4" fmla="*/ 0 w 4818115"/>
              <a:gd name="connsiteY4" fmla="*/ 4361318 h 4361318"/>
              <a:gd name="connsiteX5" fmla="*/ 2249905 w 4818115"/>
              <a:gd name="connsiteY5" fmla="*/ 186360 h 4361318"/>
              <a:gd name="connsiteX6" fmla="*/ 2851484 w 4818115"/>
              <a:gd name="connsiteY6" fmla="*/ 3206287 h 4361318"/>
              <a:gd name="connsiteX7" fmla="*/ 2851484 w 4818115"/>
              <a:gd name="connsiteY7" fmla="*/ 3206287 h 4361318"/>
              <a:gd name="connsiteX8" fmla="*/ 2851484 w 4818115"/>
              <a:gd name="connsiteY8" fmla="*/ 3206287 h 436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18115" h="4361318">
                <a:moveTo>
                  <a:pt x="2935705" y="162297"/>
                </a:moveTo>
                <a:cubicBezTo>
                  <a:pt x="3557336" y="-8150"/>
                  <a:pt x="4178968" y="-178597"/>
                  <a:pt x="4427621" y="402929"/>
                </a:cubicBezTo>
                <a:cubicBezTo>
                  <a:pt x="4676274" y="984455"/>
                  <a:pt x="5165558" y="2991724"/>
                  <a:pt x="4427621" y="3651455"/>
                </a:cubicBezTo>
                <a:cubicBezTo>
                  <a:pt x="3689684" y="4311186"/>
                  <a:pt x="0" y="4361318"/>
                  <a:pt x="0" y="4361318"/>
                </a:cubicBezTo>
                <a:lnTo>
                  <a:pt x="0" y="4361318"/>
                </a:lnTo>
                <a:cubicBezTo>
                  <a:pt x="374984" y="3665492"/>
                  <a:pt x="1774658" y="378865"/>
                  <a:pt x="2249905" y="186360"/>
                </a:cubicBezTo>
                <a:cubicBezTo>
                  <a:pt x="2725152" y="-6145"/>
                  <a:pt x="2851484" y="3206287"/>
                  <a:pt x="2851484" y="3206287"/>
                </a:cubicBezTo>
                <a:lnTo>
                  <a:pt x="2851484" y="3206287"/>
                </a:lnTo>
                <a:lnTo>
                  <a:pt x="2851484" y="3206287"/>
                </a:lnTo>
              </a:path>
            </a:pathLst>
          </a:custGeom>
          <a:noFill/>
          <a:ln w="12700" cap="flat">
            <a:noFill/>
            <a:miter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kumimoji="0" lang="it-IT" sz="1800" b="0" i="0" u="none" strike="noStrike" cap="none" spc="0" normalizeH="0" baseline="0">
              <a:solidFill>
                <a:srgbClr val="000000"/>
              </a:solidFill>
              <a:uFillTx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7179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6600" dirty="0" err="1">
                <a:latin typeface="Baskerville Old Face" panose="02020602080505020303" pitchFamily="18" charset="0"/>
              </a:rPr>
              <a:t>Che</a:t>
            </a:r>
            <a:r>
              <a:rPr sz="6600" dirty="0">
                <a:latin typeface="Baskerville Old Face" panose="02020602080505020303" pitchFamily="18" charset="0"/>
              </a:rPr>
              <a:t> </a:t>
            </a:r>
            <a:r>
              <a:rPr sz="6600" dirty="0" err="1">
                <a:latin typeface="Baskerville Old Face" panose="02020602080505020303" pitchFamily="18" charset="0"/>
              </a:rPr>
              <a:t>cos’è</a:t>
            </a:r>
            <a:r>
              <a:rPr sz="6600" dirty="0">
                <a:latin typeface="Baskerville Old Face" panose="02020602080505020303" pitchFamily="18" charset="0"/>
              </a:rPr>
              <a:t> </a:t>
            </a:r>
            <a:r>
              <a:rPr sz="6600" dirty="0" err="1">
                <a:latin typeface="Baskerville Old Face" panose="02020602080505020303" pitchFamily="18" charset="0"/>
              </a:rPr>
              <a:t>l’IeFP</a:t>
            </a:r>
            <a:r>
              <a:rPr sz="6600" dirty="0">
                <a:latin typeface="Baskerville Old Face" panose="02020602080505020303" pitchFamily="18" charset="0"/>
              </a:rPr>
              <a:t>?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952500" y="2356450"/>
            <a:ext cx="11099800" cy="6533550"/>
          </a:xfrm>
          <a:prstGeom prst="rect">
            <a:avLst/>
          </a:prstGeom>
        </p:spPr>
        <p:txBody>
          <a:bodyPr/>
          <a:lstStyle/>
          <a:p>
            <a:pPr marL="0" indent="0" algn="just" defTabSz="508254">
              <a:spcBef>
                <a:spcPts val="0"/>
              </a:spcBef>
              <a:buNone/>
              <a:defRPr sz="3132"/>
            </a:pPr>
            <a:r>
              <a:rPr lang="it-IT" b="1" dirty="0">
                <a:latin typeface="Baskerville Old Face" panose="02020602080505020303" pitchFamily="18" charset="0"/>
              </a:rPr>
              <a:t>L</a:t>
            </a:r>
            <a:r>
              <a:rPr b="1" dirty="0" smtClean="0">
                <a:latin typeface="Baskerville Old Face" panose="02020602080505020303" pitchFamily="18" charset="0"/>
              </a:rPr>
              <a:t>'</a:t>
            </a:r>
            <a:r>
              <a:rPr lang="it-IT" b="1" dirty="0" smtClean="0">
                <a:latin typeface="Baskerville Old Face" panose="02020602080505020303" pitchFamily="18" charset="0"/>
              </a:rPr>
              <a:t>attuazione del sistema di </a:t>
            </a:r>
            <a:r>
              <a:rPr b="1" dirty="0" err="1" smtClean="0">
                <a:latin typeface="Baskerville Old Face" panose="02020602080505020303" pitchFamily="18" charset="0"/>
              </a:rPr>
              <a:t>istruzione</a:t>
            </a:r>
            <a:r>
              <a:rPr b="1" dirty="0" smtClean="0">
                <a:latin typeface="Baskerville Old Face" panose="02020602080505020303" pitchFamily="18" charset="0"/>
              </a:rPr>
              <a:t> </a:t>
            </a:r>
            <a:r>
              <a:rPr b="1" dirty="0">
                <a:latin typeface="Baskerville Old Face" panose="02020602080505020303" pitchFamily="18" charset="0"/>
              </a:rPr>
              <a:t>e </a:t>
            </a:r>
            <a:r>
              <a:rPr b="1" dirty="0" err="1">
                <a:latin typeface="Baskerville Old Face" panose="02020602080505020303" pitchFamily="18" charset="0"/>
              </a:rPr>
              <a:t>formazione</a:t>
            </a:r>
            <a:r>
              <a:rPr b="1" dirty="0">
                <a:latin typeface="Baskerville Old Face" panose="02020602080505020303" pitchFamily="18" charset="0"/>
              </a:rPr>
              <a:t> </a:t>
            </a:r>
            <a:r>
              <a:rPr b="1" dirty="0" err="1">
                <a:latin typeface="Baskerville Old Face" panose="02020602080505020303" pitchFamily="18" charset="0"/>
              </a:rPr>
              <a:t>professionale</a:t>
            </a:r>
            <a:r>
              <a:rPr b="1" dirty="0">
                <a:latin typeface="Baskerville Old Face" panose="02020602080505020303" pitchFamily="18" charset="0"/>
              </a:rPr>
              <a:t> è </a:t>
            </a:r>
            <a:r>
              <a:rPr b="1" dirty="0" smtClean="0">
                <a:latin typeface="Baskerville Old Face" panose="02020602080505020303" pitchFamily="18" charset="0"/>
              </a:rPr>
              <a:t>di </a:t>
            </a:r>
            <a:r>
              <a:rPr b="1" dirty="0" err="1">
                <a:latin typeface="Baskerville Old Face" panose="02020602080505020303" pitchFamily="18" charset="0"/>
              </a:rPr>
              <a:t>competenza</a:t>
            </a:r>
            <a:r>
              <a:rPr b="1" dirty="0">
                <a:latin typeface="Baskerville Old Face" panose="02020602080505020303" pitchFamily="18" charset="0"/>
              </a:rPr>
              <a:t> </a:t>
            </a:r>
            <a:r>
              <a:rPr b="1" dirty="0" err="1" smtClean="0">
                <a:latin typeface="Baskerville Old Face" panose="02020602080505020303" pitchFamily="18" charset="0"/>
              </a:rPr>
              <a:t>delle</a:t>
            </a:r>
            <a:r>
              <a:rPr b="1" dirty="0" smtClean="0">
                <a:latin typeface="Baskerville Old Face" panose="02020602080505020303" pitchFamily="18" charset="0"/>
              </a:rPr>
              <a:t> </a:t>
            </a:r>
            <a:r>
              <a:rPr lang="it-IT" b="1" dirty="0" smtClean="0">
                <a:latin typeface="Baskerville Old Face" panose="02020602080505020303" pitchFamily="18" charset="0"/>
              </a:rPr>
              <a:t>R</a:t>
            </a:r>
            <a:r>
              <a:rPr b="1" dirty="0" err="1" smtClean="0">
                <a:latin typeface="Baskerville Old Face" panose="02020602080505020303" pitchFamily="18" charset="0"/>
              </a:rPr>
              <a:t>egioni</a:t>
            </a:r>
            <a:r>
              <a:rPr lang="it-IT" b="1" dirty="0" smtClean="0">
                <a:latin typeface="Baskerville Old Face" panose="02020602080505020303" pitchFamily="18" charset="0"/>
              </a:rPr>
              <a:t>, che definiscono, sulla </a:t>
            </a:r>
            <a:r>
              <a:rPr lang="it-IT" b="1" dirty="0">
                <a:latin typeface="Baskerville Old Face" panose="02020602080505020303" pitchFamily="18" charset="0"/>
              </a:rPr>
              <a:t>base delle specifiche caratteristiche sociali e produttive del </a:t>
            </a:r>
            <a:r>
              <a:rPr lang="it-IT" b="1" dirty="0" smtClean="0">
                <a:latin typeface="Baskerville Old Face" panose="02020602080505020303" pitchFamily="18" charset="0"/>
              </a:rPr>
              <a:t>territorio,  le modalità di realizzazione dell’</a:t>
            </a:r>
            <a:r>
              <a:rPr lang="it-IT" b="1" i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offerta</a:t>
            </a:r>
            <a:r>
              <a:rPr lang="it-IT" b="1" dirty="0" smtClean="0">
                <a:latin typeface="Baskerville Old Face" panose="02020602080505020303" pitchFamily="18" charset="0"/>
              </a:rPr>
              <a:t>: </a:t>
            </a:r>
          </a:p>
          <a:p>
            <a:pPr algn="just" defTabSz="508254">
              <a:spcBef>
                <a:spcPts val="0"/>
              </a:spcBef>
              <a:buFontTx/>
              <a:buChar char="-"/>
              <a:defRPr sz="3132"/>
            </a:pPr>
            <a:r>
              <a:rPr lang="it-IT" b="1" dirty="0" smtClean="0">
                <a:latin typeface="Baskerville Old Face" panose="02020602080505020303" pitchFamily="18" charset="0"/>
              </a:rPr>
              <a:t>tipologia dei percorsi </a:t>
            </a:r>
          </a:p>
          <a:p>
            <a:pPr algn="just" defTabSz="508254">
              <a:spcBef>
                <a:spcPts val="0"/>
              </a:spcBef>
              <a:buFontTx/>
              <a:buChar char="-"/>
              <a:defRPr sz="3132"/>
            </a:pPr>
            <a:r>
              <a:rPr lang="it-IT" b="1" dirty="0" smtClean="0">
                <a:latin typeface="Baskerville Old Face" panose="02020602080505020303" pitchFamily="18" charset="0"/>
              </a:rPr>
              <a:t>qualifiche professionali in esito</a:t>
            </a:r>
          </a:p>
          <a:p>
            <a:pPr algn="just" defTabSz="508254">
              <a:spcBef>
                <a:spcPts val="0"/>
              </a:spcBef>
              <a:buFontTx/>
              <a:buChar char="-"/>
              <a:defRPr sz="3132"/>
            </a:pPr>
            <a:r>
              <a:rPr lang="it-IT" b="1" dirty="0" smtClean="0">
                <a:latin typeface="Baskerville Old Face" panose="02020602080505020303" pitchFamily="18" charset="0"/>
              </a:rPr>
              <a:t>soggetti attuatori</a:t>
            </a:r>
          </a:p>
          <a:p>
            <a:pPr marL="0" indent="0" algn="just" defTabSz="508254">
              <a:spcBef>
                <a:spcPts val="3600"/>
              </a:spcBef>
              <a:buNone/>
              <a:defRPr sz="3132"/>
            </a:pPr>
            <a:r>
              <a:rPr lang="it-IT" b="1" dirty="0" smtClean="0">
                <a:latin typeface="Baskerville Old Face" panose="02020602080505020303" pitchFamily="18" charset="0"/>
              </a:rPr>
              <a:t>Fanno parte </a:t>
            </a:r>
            <a:r>
              <a:rPr b="1" dirty="0" smtClean="0">
                <a:latin typeface="Baskerville Old Face" panose="02020602080505020303" pitchFamily="18" charset="0"/>
              </a:rPr>
              <a:t>del </a:t>
            </a:r>
            <a:r>
              <a:rPr b="1" dirty="0" err="1" smtClean="0">
                <a:latin typeface="Baskerville Old Face" panose="02020602080505020303" pitchFamily="18" charset="0"/>
              </a:rPr>
              <a:t>sistema</a:t>
            </a:r>
            <a:r>
              <a:rPr lang="it-IT" b="1" dirty="0" smtClean="0">
                <a:latin typeface="Baskerville Old Face" panose="02020602080505020303" pitchFamily="18" charset="0"/>
              </a:rPr>
              <a:t> gli </a:t>
            </a:r>
            <a:r>
              <a:rPr b="1" i="1" dirty="0" err="1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Enti</a:t>
            </a:r>
            <a:r>
              <a:rPr b="1" i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b="1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di </a:t>
            </a:r>
            <a:r>
              <a:rPr b="1" i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formazione</a:t>
            </a:r>
            <a:r>
              <a:rPr b="1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b="1" i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accreditati</a:t>
            </a:r>
            <a:r>
              <a:rPr b="1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b="1" dirty="0" err="1">
                <a:latin typeface="Baskerville Old Face" panose="02020602080505020303" pitchFamily="18" charset="0"/>
              </a:rPr>
              <a:t>dalla</a:t>
            </a:r>
            <a:r>
              <a:rPr b="1" dirty="0">
                <a:latin typeface="Baskerville Old Face" panose="02020602080505020303" pitchFamily="18" charset="0"/>
              </a:rPr>
              <a:t> </a:t>
            </a:r>
            <a:r>
              <a:rPr b="1" dirty="0" err="1">
                <a:latin typeface="Baskerville Old Face" panose="02020602080505020303" pitchFamily="18" charset="0"/>
              </a:rPr>
              <a:t>Regione</a:t>
            </a:r>
            <a:r>
              <a:rPr b="1" dirty="0">
                <a:latin typeface="Baskerville Old Face" panose="02020602080505020303" pitchFamily="18" charset="0"/>
              </a:rPr>
              <a:t> e </a:t>
            </a:r>
            <a:r>
              <a:rPr b="1" dirty="0" err="1">
                <a:latin typeface="Baskerville Old Face" panose="02020602080505020303" pitchFamily="18" charset="0"/>
              </a:rPr>
              <a:t>gli</a:t>
            </a:r>
            <a:r>
              <a:rPr b="1" dirty="0">
                <a:latin typeface="Baskerville Old Face" panose="02020602080505020303" pitchFamily="18" charset="0"/>
              </a:rPr>
              <a:t> </a:t>
            </a:r>
            <a:r>
              <a:rPr b="1" i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Istituti</a:t>
            </a:r>
            <a:r>
              <a:rPr b="1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b="1" i="1" dirty="0" err="1">
                <a:solidFill>
                  <a:srgbClr val="FF0000"/>
                </a:solidFill>
                <a:latin typeface="Baskerville Old Face" panose="02020602080505020303" pitchFamily="18" charset="0"/>
              </a:rPr>
              <a:t>professionali</a:t>
            </a:r>
            <a:r>
              <a:rPr b="1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 </a:t>
            </a:r>
            <a:r>
              <a:rPr b="1" dirty="0" smtClean="0">
                <a:latin typeface="Baskerville Old Face" panose="02020602080505020303" pitchFamily="18" charset="0"/>
              </a:rPr>
              <a:t>(</a:t>
            </a:r>
            <a:r>
              <a:rPr lang="it-IT" b="1" dirty="0" smtClean="0">
                <a:latin typeface="Baskerville Old Face" panose="02020602080505020303" pitchFamily="18" charset="0"/>
              </a:rPr>
              <a:t>in </a:t>
            </a:r>
            <a:r>
              <a:rPr b="1" dirty="0" smtClean="0">
                <a:latin typeface="Baskerville Old Face" panose="02020602080505020303" pitchFamily="18" charset="0"/>
              </a:rPr>
              <a:t>regime </a:t>
            </a:r>
            <a:r>
              <a:rPr b="1" dirty="0">
                <a:latin typeface="Baskerville Old Face" panose="02020602080505020303" pitchFamily="18" charset="0"/>
              </a:rPr>
              <a:t>di </a:t>
            </a:r>
            <a:r>
              <a:rPr b="1" dirty="0" err="1">
                <a:latin typeface="Baskerville Old Face" panose="02020602080505020303" pitchFamily="18" charset="0"/>
              </a:rPr>
              <a:t>sussidiarietà</a:t>
            </a:r>
            <a:r>
              <a:rPr b="1" dirty="0">
                <a:latin typeface="Baskerville Old Face" panose="02020602080505020303" pitchFamily="18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5930334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7179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6600" b="1" dirty="0" smtClean="0">
                <a:latin typeface="Baskerville Old Face" panose="02020602080505020303" pitchFamily="18" charset="0"/>
              </a:rPr>
              <a:t>I percorsi nell’istruzione</a:t>
            </a:r>
            <a:endParaRPr sz="6600" b="1" dirty="0">
              <a:latin typeface="Baskerville Old Face" panose="020206020805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74720" y="2849479"/>
            <a:ext cx="11377580" cy="4534575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kumimoji="0" lang="it-IT" sz="3600" b="1" i="0" u="none" strike="noStrike" cap="none" spc="0" normalizeH="0" baseline="0" dirty="0" smtClean="0">
                <a:solidFill>
                  <a:srgbClr val="000000"/>
                </a:solidFill>
                <a:uFillTx/>
                <a:latin typeface="Baskerville Old Face" panose="02020602080505020303" pitchFamily="18" charset="0"/>
                <a:sym typeface="Helvetica Light"/>
              </a:rPr>
              <a:t>Due tipologie: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it-IT" b="1" i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Sussidiarietà integrativa</a:t>
            </a:r>
            <a:r>
              <a:rPr lang="it-IT" b="1" dirty="0" smtClean="0">
                <a:latin typeface="Baskerville Old Face" panose="02020602080505020303" pitchFamily="18" charset="0"/>
              </a:rPr>
              <a:t>: il percorso è inserito nel curricolo quinquennale, modificato nel primo triennio al fine del rilascio, al termine del terzo anno, di una qualifica professionale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kumimoji="0" lang="it-IT" sz="3600" b="1" i="1" u="none" strike="noStrike" cap="none" spc="0" normalizeH="0" baseline="0" dirty="0" smtClean="0">
                <a:solidFill>
                  <a:srgbClr val="FF0000"/>
                </a:solidFill>
                <a:uFillTx/>
                <a:latin typeface="Baskerville Old Face" panose="02020602080505020303" pitchFamily="18" charset="0"/>
                <a:sym typeface="Helvetica Light"/>
              </a:rPr>
              <a:t>Sussidiarietà</a:t>
            </a:r>
            <a:r>
              <a:rPr kumimoji="0" lang="it-IT" sz="3600" b="1" i="1" u="none" strike="noStrike" cap="none" spc="0" normalizeH="0" dirty="0" smtClean="0">
                <a:solidFill>
                  <a:srgbClr val="FF0000"/>
                </a:solidFill>
                <a:uFillTx/>
                <a:latin typeface="Baskerville Old Face" panose="02020602080505020303" pitchFamily="18" charset="0"/>
                <a:sym typeface="Helvetica Light"/>
              </a:rPr>
              <a:t> complementare</a:t>
            </a:r>
            <a:r>
              <a:rPr kumimoji="0" lang="it-IT" sz="3600" b="1" i="0" u="none" strike="noStrike" cap="none" spc="0" normalizeH="0" dirty="0" smtClean="0">
                <a:solidFill>
                  <a:srgbClr val="000000"/>
                </a:solidFill>
                <a:uFillTx/>
                <a:latin typeface="Baskerville Old Face" panose="02020602080505020303" pitchFamily="18" charset="0"/>
                <a:sym typeface="Helvetica Light"/>
              </a:rPr>
              <a:t>: il curricolo è triennale e si conclude con il rilascio di una qualifica professionale, con eventuali possibilità di proseguimento (IV anno) e passaggio.</a:t>
            </a:r>
            <a:endParaRPr kumimoji="0" lang="it-IT" sz="3600" b="1" i="0" u="none" strike="noStrike" cap="none" spc="0" normalizeH="0" baseline="0" dirty="0">
              <a:solidFill>
                <a:srgbClr val="000000"/>
              </a:solidFill>
              <a:uFillTx/>
              <a:latin typeface="Baskerville Old Face" panose="02020602080505020303" pitchFamily="18" charset="0"/>
              <a:sym typeface="Helvetica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24110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7179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6600" b="1" dirty="0" smtClean="0">
                <a:latin typeface="Baskerville Old Face" panose="02020602080505020303" pitchFamily="18" charset="0"/>
              </a:rPr>
              <a:t>I percorsi nella formazione</a:t>
            </a:r>
            <a:endParaRPr sz="6600" b="1" dirty="0">
              <a:latin typeface="Baskerville Old Face" panose="02020602080505020303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74720" y="3126478"/>
            <a:ext cx="11377580" cy="3980577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it-IT" b="1" dirty="0" smtClean="0">
                <a:latin typeface="Baskerville Old Face" panose="02020602080505020303" pitchFamily="18" charset="0"/>
              </a:rPr>
              <a:t>I percorsi sono </a:t>
            </a:r>
            <a:r>
              <a:rPr kumimoji="0" lang="it-IT" sz="3600" b="1" i="0" u="none" strike="noStrike" cap="none" spc="0" normalizeH="0" dirty="0" smtClean="0">
                <a:solidFill>
                  <a:srgbClr val="000000"/>
                </a:solidFill>
                <a:uFillTx/>
                <a:latin typeface="Baskerville Old Face" panose="02020602080505020303" pitchFamily="18" charset="0"/>
                <a:sym typeface="Helvetica Light"/>
              </a:rPr>
              <a:t> triennali e si concludono con il rilascio di una qualifica professionale, con eventuale possibilità di proseguimento per l’acquisizione di un diploma professionale (IV anno) 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it-IT" b="1" dirty="0">
              <a:latin typeface="Baskerville Old Face" panose="02020602080505020303" pitchFamily="18" charset="0"/>
            </a:endParaRP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it-IT" b="1" dirty="0" smtClean="0">
                <a:latin typeface="Baskerville Old Face" panose="02020602080505020303" pitchFamily="18" charset="0"/>
              </a:rPr>
              <a:t>L’eventuale passaggio ai percorsi dell’istruzione sarà oggetto di specifica regolamentazione</a:t>
            </a:r>
            <a:endParaRPr kumimoji="0" lang="it-IT" sz="3600" b="1" i="0" u="none" strike="noStrike" cap="none" spc="0" normalizeH="0" baseline="0" dirty="0">
              <a:solidFill>
                <a:srgbClr val="000000"/>
              </a:solidFill>
              <a:uFillTx/>
              <a:latin typeface="Baskerville Old Face" panose="02020602080505020303" pitchFamily="18" charset="0"/>
              <a:sym typeface="Helvetica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27569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magine 191"/>
          <p:cNvPicPr/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8088449" y="8215356"/>
            <a:ext cx="1281762" cy="1020477"/>
          </a:xfrm>
          <a:prstGeom prst="rect">
            <a:avLst/>
          </a:prstGeom>
        </p:spPr>
      </p:pic>
      <p:pic>
        <p:nvPicPr>
          <p:cNvPr id="194" name="Immagine 193"/>
          <p:cNvPicPr/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10303734" y="6860913"/>
            <a:ext cx="863382" cy="1074616"/>
          </a:xfrm>
          <a:prstGeom prst="rect">
            <a:avLst/>
          </a:prstGeom>
        </p:spPr>
      </p:pic>
      <p:pic>
        <p:nvPicPr>
          <p:cNvPr id="196" name="Immagine 195"/>
          <p:cNvPicPr/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6865623" y="6860913"/>
            <a:ext cx="1513670" cy="1143001"/>
          </a:xfrm>
          <a:prstGeom prst="rect">
            <a:avLst/>
          </a:prstGeom>
        </p:spPr>
      </p:pic>
      <p:pic>
        <p:nvPicPr>
          <p:cNvPr id="198" name="Immagine 197"/>
          <p:cNvPicPr/>
          <p:nvPr/>
        </p:nvPicPr>
        <p:blipFill rotWithShape="1">
          <a:blip r:embed="rId5" cstate="print"/>
          <a:stretch>
            <a:fillRect/>
          </a:stretch>
        </p:blipFill>
        <p:spPr>
          <a:xfrm>
            <a:off x="3993402" y="6821778"/>
            <a:ext cx="1316487" cy="1152884"/>
          </a:xfrm>
          <a:prstGeom prst="rect">
            <a:avLst/>
          </a:prstGeom>
        </p:spPr>
      </p:pic>
      <p:sp>
        <p:nvSpPr>
          <p:cNvPr id="148" name="Shape 148"/>
          <p:cNvSpPr/>
          <p:nvPr/>
        </p:nvSpPr>
        <p:spPr>
          <a:xfrm>
            <a:off x="7523207" y="7309170"/>
            <a:ext cx="2933348" cy="900599"/>
          </a:xfrm>
          <a:prstGeom prst="rect">
            <a:avLst/>
          </a:prstGeom>
          <a:blipFill rotWithShape="1">
            <a:blip r:embed="rId6" cstate="print"/>
          </a:blipFill>
          <a:ln w="12700">
            <a:miter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 lang="it-IT" altLang="en-US"/>
            </a:pPr>
            <a:r>
              <a:rPr lang="it-IT" altLang="en-US"/>
              <a:t>Istruzione secondaria II° grado</a:t>
            </a:r>
          </a:p>
        </p:txBody>
      </p:sp>
      <p:sp>
        <p:nvSpPr>
          <p:cNvPr id="149" name="Shape 149"/>
          <p:cNvSpPr/>
          <p:nvPr/>
        </p:nvSpPr>
        <p:spPr>
          <a:xfrm>
            <a:off x="9763383" y="5766377"/>
            <a:ext cx="1944086" cy="979260"/>
          </a:xfrm>
          <a:prstGeom prst="rect">
            <a:avLst/>
          </a:prstGeom>
          <a:blipFill rotWithShape="1">
            <a:blip r:embed="rId7" cstate="print"/>
          </a:blipFill>
          <a:ln w="12700">
            <a:miter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 lang="it-IT" altLang="en-US"/>
            </a:pPr>
            <a:r>
              <a:rPr lang="it-IT" altLang="en-US"/>
              <a:t>Liceo</a:t>
            </a:r>
          </a:p>
        </p:txBody>
      </p:sp>
      <p:sp>
        <p:nvSpPr>
          <p:cNvPr id="150" name="Shape 150"/>
          <p:cNvSpPr/>
          <p:nvPr/>
        </p:nvSpPr>
        <p:spPr>
          <a:xfrm>
            <a:off x="7630738" y="5742278"/>
            <a:ext cx="2027782" cy="1003359"/>
          </a:xfrm>
          <a:prstGeom prst="rect">
            <a:avLst/>
          </a:prstGeom>
          <a:blipFill rotWithShape="1">
            <a:blip r:embed="rId8" cstate="print"/>
          </a:blipFill>
          <a:ln w="12700">
            <a:miter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 lang="it-IT" altLang="en-US"/>
            </a:pPr>
            <a:r>
              <a:rPr lang="it-IT" altLang="en-US"/>
              <a:t>Istituto tecnico</a:t>
            </a:r>
          </a:p>
        </p:txBody>
      </p:sp>
      <p:sp>
        <p:nvSpPr>
          <p:cNvPr id="151" name="Shape 151"/>
          <p:cNvSpPr/>
          <p:nvPr/>
        </p:nvSpPr>
        <p:spPr>
          <a:xfrm>
            <a:off x="3514900" y="8773302"/>
            <a:ext cx="4835219" cy="719006"/>
          </a:xfrm>
          <a:prstGeom prst="rect">
            <a:avLst/>
          </a:prstGeom>
          <a:blipFill rotWithShape="1">
            <a:blip r:embed="rId9" cstate="print"/>
          </a:blipFill>
          <a:ln w="12700">
            <a:miter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 lang="it-IT" altLang="en-US"/>
            </a:pPr>
            <a:r>
              <a:rPr lang="it-IT" altLang="en-US"/>
              <a:t>Scuola secondaria di I° grado</a:t>
            </a:r>
          </a:p>
        </p:txBody>
      </p:sp>
      <p:sp>
        <p:nvSpPr>
          <p:cNvPr id="152" name="Shape 152"/>
          <p:cNvSpPr/>
          <p:nvPr/>
        </p:nvSpPr>
        <p:spPr>
          <a:xfrm>
            <a:off x="3383212" y="5746650"/>
            <a:ext cx="4142664" cy="1018714"/>
          </a:xfrm>
          <a:prstGeom prst="rect">
            <a:avLst/>
          </a:prstGeom>
          <a:blipFill rotWithShape="1">
            <a:blip r:embed="rId10" cstate="print"/>
          </a:blipFill>
          <a:ln w="12700">
            <a:miter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 lang="it-IT" altLang="en-US"/>
            </a:pPr>
            <a:r>
              <a:rPr lang="it-IT" altLang="en-US"/>
              <a:t>Istituto Professionale</a:t>
            </a:r>
          </a:p>
        </p:txBody>
      </p:sp>
      <p:sp>
        <p:nvSpPr>
          <p:cNvPr id="153" name="Shape 153"/>
          <p:cNvSpPr/>
          <p:nvPr/>
        </p:nvSpPr>
        <p:spPr>
          <a:xfrm>
            <a:off x="1250567" y="5746650"/>
            <a:ext cx="2027783" cy="994615"/>
          </a:xfrm>
          <a:prstGeom prst="rect">
            <a:avLst/>
          </a:prstGeom>
          <a:blipFill rotWithShape="1">
            <a:blip r:embed="rId11" cstate="print"/>
          </a:blipFill>
          <a:ln w="12700">
            <a:miter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>
              <a:defRPr lang="it-IT" altLang="en-US"/>
            </a:pPr>
            <a:r>
              <a:rPr lang="it-IT" altLang="en-US"/>
              <a:t>Ente di formazione accreditato</a:t>
            </a:r>
          </a:p>
        </p:txBody>
      </p:sp>
      <p:pic>
        <p:nvPicPr>
          <p:cNvPr id="200" name="Immagine 199"/>
          <p:cNvPicPr/>
          <p:nvPr/>
        </p:nvPicPr>
        <p:blipFill rotWithShape="1">
          <a:blip r:embed="rId12" cstate="print"/>
          <a:stretch>
            <a:fillRect/>
          </a:stretch>
        </p:blipFill>
        <p:spPr>
          <a:xfrm>
            <a:off x="2767206" y="8294345"/>
            <a:ext cx="768750" cy="862500"/>
          </a:xfrm>
          <a:prstGeom prst="rect">
            <a:avLst/>
          </a:prstGeom>
        </p:spPr>
      </p:pic>
      <p:sp>
        <p:nvSpPr>
          <p:cNvPr id="155" name="Shape 155"/>
          <p:cNvSpPr/>
          <p:nvPr/>
        </p:nvSpPr>
        <p:spPr>
          <a:xfrm>
            <a:off x="1506846" y="7331751"/>
            <a:ext cx="3434336" cy="793257"/>
          </a:xfrm>
          <a:prstGeom prst="rect">
            <a:avLst/>
          </a:prstGeom>
          <a:blipFill rotWithShape="1">
            <a:blip r:embed="rId13" cstate="print"/>
          </a:blipFill>
          <a:ln w="12700">
            <a:miter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 lang="it-IT" altLang="en-US"/>
            </a:pPr>
            <a:r>
              <a:rPr lang="it-IT" altLang="en-US" dirty="0"/>
              <a:t>Istruzione e Formazione Professionale (IeFP)</a:t>
            </a:r>
          </a:p>
        </p:txBody>
      </p:sp>
      <p:pic>
        <p:nvPicPr>
          <p:cNvPr id="202" name="Immagine 201"/>
          <p:cNvPicPr/>
          <p:nvPr/>
        </p:nvPicPr>
        <p:blipFill rotWithShape="1">
          <a:blip r:embed="rId14" cstate="print"/>
          <a:stretch>
            <a:fillRect/>
          </a:stretch>
        </p:blipFill>
        <p:spPr>
          <a:xfrm>
            <a:off x="1187207" y="6858959"/>
            <a:ext cx="357735" cy="1003970"/>
          </a:xfrm>
          <a:prstGeom prst="rect">
            <a:avLst/>
          </a:prstGeom>
        </p:spPr>
      </p:pic>
      <p:graphicFrame>
        <p:nvGraphicFramePr>
          <p:cNvPr id="157" name="Table 157"/>
          <p:cNvGraphicFramePr/>
          <p:nvPr/>
        </p:nvGraphicFramePr>
        <p:xfrm>
          <a:off x="5471665" y="2480209"/>
          <a:ext cx="6345927" cy="3167925"/>
        </p:xfrm>
        <a:graphic>
          <a:graphicData uri="http://schemas.openxmlformats.org/drawingml/2006/table">
            <a:tbl>
              <a:tblPr>
                <a:tableStyleId>{CF821DB8-F4EB-4A41-A1BA-3FCAFE7338EE}</a:tableStyleId>
              </a:tblPr>
              <a:tblGrid>
                <a:gridCol w="2115309"/>
                <a:gridCol w="2115309"/>
                <a:gridCol w="2115309"/>
              </a:tblGrid>
              <a:tr h="633585"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V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V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0">
                          <a:schemeClr val="accent2">
                            <a:hueOff val="-2473793"/>
                            <a:satOff val="-50210"/>
                            <a:lumOff val="23540"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V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3650">
                          <a:srgbClr val="217CB6"/>
                        </a:gs>
                        <a:gs pos="11000">
                          <a:srgbClr val="4987A4"/>
                        </a:gs>
                        <a:gs pos="47810">
                          <a:srgbClr val="709193"/>
                        </a:gs>
                        <a:gs pos="86260">
                          <a:srgbClr val="387593"/>
                        </a:gs>
                        <a:gs pos="100000">
                          <a:srgbClr val="005893"/>
                        </a:gs>
                      </a:gsLst>
                      <a:lin ang="18451706" scaled="0"/>
                    </a:gradFill>
                  </a:tcPr>
                </a:tc>
              </a:tr>
              <a:tr h="633585"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IV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IV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0">
                          <a:schemeClr val="accent2">
                            <a:hueOff val="-2473793"/>
                            <a:satOff val="-50210"/>
                            <a:lumOff val="23540"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IV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3650">
                          <a:srgbClr val="217CB6"/>
                        </a:gs>
                        <a:gs pos="11000">
                          <a:srgbClr val="4987A4"/>
                        </a:gs>
                        <a:gs pos="47810">
                          <a:srgbClr val="709193"/>
                        </a:gs>
                        <a:gs pos="86260">
                          <a:srgbClr val="387593"/>
                        </a:gs>
                        <a:gs pos="100000">
                          <a:srgbClr val="005893"/>
                        </a:gs>
                      </a:gsLst>
                      <a:lin ang="18451706" scaled="0"/>
                    </a:gradFill>
                  </a:tcPr>
                </a:tc>
              </a:tr>
              <a:tr h="633585"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III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2420">
                          <a:srgbClr val="FF9300"/>
                        </a:gs>
                        <a:gs pos="43930">
                          <a:srgbClr val="FF5D00"/>
                        </a:gs>
                        <a:gs pos="100000">
                          <a:srgbClr val="FF2600"/>
                        </a:gs>
                      </a:gsLst>
                      <a:lin ang="20034144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III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0">
                          <a:schemeClr val="accent2">
                            <a:hueOff val="-2473793"/>
                            <a:satOff val="-50210"/>
                            <a:lumOff val="23540"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III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3650">
                          <a:srgbClr val="217CB6"/>
                        </a:gs>
                        <a:gs pos="11000">
                          <a:srgbClr val="4987A4"/>
                        </a:gs>
                        <a:gs pos="47810">
                          <a:srgbClr val="709193"/>
                        </a:gs>
                        <a:gs pos="86260">
                          <a:srgbClr val="387593"/>
                        </a:gs>
                        <a:gs pos="100000">
                          <a:srgbClr val="005893"/>
                        </a:gs>
                      </a:gsLst>
                      <a:lin ang="18451706" scaled="0"/>
                    </a:gradFill>
                  </a:tcPr>
                </a:tc>
              </a:tr>
              <a:tr h="633585"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II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2420">
                          <a:srgbClr val="FF9300"/>
                        </a:gs>
                        <a:gs pos="43930">
                          <a:srgbClr val="FF5D00"/>
                        </a:gs>
                        <a:gs pos="100000">
                          <a:srgbClr val="FF2600"/>
                        </a:gs>
                      </a:gsLst>
                      <a:lin ang="20034144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II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0">
                          <a:schemeClr val="accent2">
                            <a:hueOff val="-2473793"/>
                            <a:satOff val="-50210"/>
                            <a:lumOff val="23540"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II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3650">
                          <a:srgbClr val="217CB6"/>
                        </a:gs>
                        <a:gs pos="11000">
                          <a:srgbClr val="4987A4"/>
                        </a:gs>
                        <a:gs pos="47810">
                          <a:srgbClr val="709193"/>
                        </a:gs>
                        <a:gs pos="86260">
                          <a:srgbClr val="387593"/>
                        </a:gs>
                        <a:gs pos="100000">
                          <a:srgbClr val="005893"/>
                        </a:gs>
                      </a:gsLst>
                      <a:lin ang="18451706" scaled="0"/>
                    </a:gradFill>
                  </a:tcPr>
                </a:tc>
              </a:tr>
              <a:tr h="633585"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2420">
                          <a:srgbClr val="FF9300"/>
                        </a:gs>
                        <a:gs pos="43930">
                          <a:srgbClr val="FF5D00"/>
                        </a:gs>
                        <a:gs pos="100000">
                          <a:srgbClr val="FF2600"/>
                        </a:gs>
                      </a:gsLst>
                      <a:lin ang="20034144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0">
                          <a:schemeClr val="accent2">
                            <a:hueOff val="-2473793"/>
                            <a:satOff val="-50210"/>
                            <a:lumOff val="23540"/>
                          </a:schemeClr>
                        </a:gs>
                        <a:gs pos="100000">
                          <a:schemeClr val="accent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3650">
                          <a:srgbClr val="217CB6"/>
                        </a:gs>
                        <a:gs pos="11000">
                          <a:srgbClr val="4987A4"/>
                        </a:gs>
                        <a:gs pos="47810">
                          <a:srgbClr val="709193"/>
                        </a:gs>
                        <a:gs pos="86260">
                          <a:srgbClr val="387593"/>
                        </a:gs>
                        <a:gs pos="100000">
                          <a:srgbClr val="005893"/>
                        </a:gs>
                      </a:gsLst>
                      <a:lin ang="18451706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58" name="Table 158"/>
          <p:cNvGraphicFramePr/>
          <p:nvPr/>
        </p:nvGraphicFramePr>
        <p:xfrm>
          <a:off x="1236383" y="3740156"/>
          <a:ext cx="4236022" cy="1907979"/>
        </p:xfrm>
        <a:graphic>
          <a:graphicData uri="http://schemas.openxmlformats.org/drawingml/2006/table">
            <a:tbl>
              <a:tblPr>
                <a:tableStyleId>{CF821DB8-F4EB-4A41-A1BA-3FCAFE7338EE}</a:tableStyleId>
              </a:tblPr>
              <a:tblGrid>
                <a:gridCol w="2118011"/>
                <a:gridCol w="2118011"/>
              </a:tblGrid>
              <a:tr h="635993"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III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0">
                          <a:schemeClr val="accent4">
                            <a:hueOff val="495547"/>
                            <a:lumOff val="5160"/>
                          </a:schemeClr>
                        </a:gs>
                        <a:gs pos="100000">
                          <a:schemeClr val="accent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III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0">
                          <a:schemeClr val="accent4">
                            <a:hueOff val="495547"/>
                            <a:lumOff val="5160"/>
                          </a:schemeClr>
                        </a:gs>
                        <a:gs pos="100000">
                          <a:schemeClr val="accent4"/>
                        </a:gs>
                      </a:gsLst>
                      <a:lin ang="5400000" scaled="0"/>
                    </a:gradFill>
                  </a:tcPr>
                </a:tc>
              </a:tr>
              <a:tr h="635993"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II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0">
                          <a:schemeClr val="accent4">
                            <a:hueOff val="495547"/>
                            <a:lumOff val="5160"/>
                          </a:schemeClr>
                        </a:gs>
                        <a:gs pos="100000">
                          <a:schemeClr val="accent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II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0">
                          <a:schemeClr val="accent4">
                            <a:hueOff val="495547"/>
                            <a:lumOff val="5160"/>
                          </a:schemeClr>
                        </a:gs>
                        <a:gs pos="100000">
                          <a:schemeClr val="accent4"/>
                        </a:gs>
                      </a:gsLst>
                      <a:lin ang="5400000" scaled="0"/>
                    </a:gradFill>
                  </a:tcPr>
                </a:tc>
              </a:tr>
              <a:tr h="635993"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0">
                          <a:schemeClr val="accent4">
                            <a:hueOff val="495547"/>
                            <a:lumOff val="5160"/>
                          </a:schemeClr>
                        </a:gs>
                        <a:gs pos="100000">
                          <a:schemeClr val="accent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defTabSz="900000">
                        <a:defRPr lang="it-IT" altLang="en-US"/>
                      </a:pPr>
                      <a:r>
                        <a:rPr lang="it-IT" sz="26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39700">
                      <a:solidFill>
                        <a:srgbClr val="FFFFFF"/>
                      </a:solidFill>
                      <a:miter/>
                    </a:lnL>
                    <a:lnR w="139700">
                      <a:solidFill>
                        <a:srgbClr val="FFFFFF"/>
                      </a:solidFill>
                      <a:miter/>
                    </a:lnR>
                    <a:lnT w="139700">
                      <a:solidFill>
                        <a:srgbClr val="FFFFFF"/>
                      </a:solidFill>
                      <a:miter/>
                    </a:lnT>
                    <a:lnB w="139700">
                      <a:solidFill>
                        <a:srgbClr val="FFFFFF"/>
                      </a:solidFill>
                      <a:miter/>
                    </a:lnB>
                    <a:gradFill flip="none" rotWithShape="1">
                      <a:gsLst>
                        <a:gs pos="0">
                          <a:schemeClr val="accent4">
                            <a:hueOff val="495547"/>
                            <a:lumOff val="5160"/>
                          </a:schemeClr>
                        </a:gs>
                        <a:gs pos="100000">
                          <a:schemeClr val="accent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59" name="Shape 159"/>
          <p:cNvSpPr/>
          <p:nvPr/>
        </p:nvSpPr>
        <p:spPr>
          <a:xfrm rot="16200000">
            <a:off x="-256047" y="4503646"/>
            <a:ext cx="2397103" cy="381001"/>
          </a:xfrm>
          <a:prstGeom prst="rect">
            <a:avLst/>
          </a:prstGeom>
          <a:ln w="12700">
            <a:miter/>
          </a:ln>
        </p:spPr>
        <p:txBody>
          <a:bodyPr lIns="50800" tIns="50800" rIns="50800" bIns="50800" anchor="ctr">
            <a:spAutoFit/>
          </a:bodyPr>
          <a:lstStyle>
            <a:lvl1pPr>
              <a:defRPr sz="1800" b="1">
                <a:solidFill>
                  <a:schemeClr val="accent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lang="it-IT" altLang="en-US"/>
            </a:pPr>
            <a:r>
              <a:rPr lang="it-IT" altLang="en-US"/>
              <a:t>Triennio unitario</a:t>
            </a:r>
          </a:p>
        </p:txBody>
      </p:sp>
      <p:sp>
        <p:nvSpPr>
          <p:cNvPr id="160" name="Shape 160"/>
          <p:cNvSpPr/>
          <p:nvPr/>
        </p:nvSpPr>
        <p:spPr>
          <a:xfrm>
            <a:off x="1701910" y="2901234"/>
            <a:ext cx="3044208" cy="442991"/>
          </a:xfrm>
          <a:prstGeom prst="rect">
            <a:avLst/>
          </a:prstGeom>
          <a:blipFill rotWithShape="1">
            <a:blip r:embed="rId15" cstate="print"/>
          </a:blipFill>
          <a:ln w="12700">
            <a:miter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pPr>
              <a:defRPr lang="it-IT" altLang="en-US"/>
            </a:pPr>
            <a:r>
              <a:rPr lang="it-IT" altLang="en-US"/>
              <a:t>Qualifica Professionale Regionale</a:t>
            </a:r>
          </a:p>
        </p:txBody>
      </p:sp>
      <p:pic>
        <p:nvPicPr>
          <p:cNvPr id="161" name="Immagine 160"/>
          <p:cNvPicPr/>
          <p:nvPr/>
        </p:nvPicPr>
        <p:blipFill rotWithShape="1">
          <a:blip r:embed="rId16" cstate="print"/>
          <a:stretch>
            <a:fillRect/>
          </a:stretch>
        </p:blipFill>
        <p:spPr>
          <a:xfrm rot="10800000">
            <a:off x="4907359" y="3144466"/>
            <a:ext cx="599797" cy="193729"/>
          </a:xfrm>
          <a:prstGeom prst="rect">
            <a:avLst/>
          </a:prstGeom>
        </p:spPr>
      </p:pic>
      <p:pic>
        <p:nvPicPr>
          <p:cNvPr id="163" name="Immagine 162"/>
          <p:cNvPicPr/>
          <p:nvPr/>
        </p:nvPicPr>
        <p:blipFill rotWithShape="1">
          <a:blip r:embed="rId17" cstate="print"/>
          <a:stretch>
            <a:fillRect/>
          </a:stretch>
        </p:blipFill>
        <p:spPr>
          <a:xfrm rot="5400000">
            <a:off x="2069566" y="3453447"/>
            <a:ext cx="389785" cy="193730"/>
          </a:xfrm>
          <a:prstGeom prst="rect">
            <a:avLst/>
          </a:prstGeom>
        </p:spPr>
      </p:pic>
      <p:pic>
        <p:nvPicPr>
          <p:cNvPr id="165" name="Immagine 164"/>
          <p:cNvPicPr/>
          <p:nvPr/>
        </p:nvPicPr>
        <p:blipFill rotWithShape="1">
          <a:blip r:embed="rId18" cstate="print"/>
          <a:stretch>
            <a:fillRect/>
          </a:stretch>
        </p:blipFill>
        <p:spPr>
          <a:xfrm rot="5400000">
            <a:off x="4206496" y="3453447"/>
            <a:ext cx="366192" cy="193730"/>
          </a:xfrm>
          <a:prstGeom prst="rect">
            <a:avLst/>
          </a:prstGeom>
        </p:spPr>
      </p:pic>
      <p:pic>
        <p:nvPicPr>
          <p:cNvPr id="167" name="Immagine 166"/>
          <p:cNvPicPr/>
          <p:nvPr/>
        </p:nvPicPr>
        <p:blipFill rotWithShape="1">
          <a:blip r:embed="rId17" cstate="print"/>
          <a:stretch>
            <a:fillRect/>
          </a:stretch>
        </p:blipFill>
        <p:spPr>
          <a:xfrm rot="5400000">
            <a:off x="1843788" y="2460986"/>
            <a:ext cx="389785" cy="193730"/>
          </a:xfrm>
          <a:prstGeom prst="rect">
            <a:avLst/>
          </a:prstGeom>
        </p:spPr>
      </p:pic>
      <p:sp>
        <p:nvSpPr>
          <p:cNvPr id="169" name="Shape 169"/>
          <p:cNvSpPr/>
          <p:nvPr/>
        </p:nvSpPr>
        <p:spPr>
          <a:xfrm>
            <a:off x="1625080" y="2851656"/>
            <a:ext cx="3833672" cy="344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" y="21226"/>
                </a:moveTo>
                <a:lnTo>
                  <a:pt x="0" y="21600"/>
                </a:lnTo>
                <a:lnTo>
                  <a:pt x="1" y="0"/>
                </a:lnTo>
                <a:lnTo>
                  <a:pt x="21600" y="811"/>
                </a:lnTo>
              </a:path>
            </a:pathLst>
          </a:custGeom>
          <a:ln w="38100" cap="rnd">
            <a:solidFill>
              <a:schemeClr val="accent5">
                <a:hueOff val="-444211"/>
                <a:satOff val="-14920"/>
                <a:lumOff val="22860"/>
              </a:schemeClr>
            </a:solidFill>
            <a:miter/>
            <a:tailEnd type="triangle"/>
          </a:ln>
        </p:spPr>
        <p:txBody>
          <a:bodyPr lIns="50800" tIns="50800" rIns="50800" bIns="50800" anchor="ctr"/>
          <a:lstStyle/>
          <a:p>
            <a:pPr>
              <a:defRPr lang="it-IT" sz="2400"/>
            </a:pPr>
            <a:endParaRPr lang="it-IT" altLang="en-US"/>
          </a:p>
        </p:txBody>
      </p:sp>
      <p:sp>
        <p:nvSpPr>
          <p:cNvPr id="170" name="Shape 170"/>
          <p:cNvSpPr/>
          <p:nvPr/>
        </p:nvSpPr>
        <p:spPr>
          <a:xfrm>
            <a:off x="715984" y="1696460"/>
            <a:ext cx="2407357" cy="539048"/>
          </a:xfrm>
          <a:prstGeom prst="rect">
            <a:avLst/>
          </a:prstGeom>
          <a:blipFill rotWithShape="1">
            <a:blip r:embed="rId13" cstate="print"/>
          </a:blipFill>
          <a:ln w="12700">
            <a:miter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pPr>
              <a:defRPr lang="it-IT" altLang="en-US"/>
            </a:pPr>
            <a:r>
              <a:rPr lang="it-IT" altLang="en-US"/>
              <a:t>Prosecuzione Istruzione e Formazione Professionale</a:t>
            </a:r>
          </a:p>
        </p:txBody>
      </p:sp>
      <p:pic>
        <p:nvPicPr>
          <p:cNvPr id="171" name="Immagine 170"/>
          <p:cNvPicPr/>
          <p:nvPr/>
        </p:nvPicPr>
        <p:blipFill rotWithShape="1">
          <a:blip r:embed="rId17" cstate="print"/>
          <a:stretch>
            <a:fillRect/>
          </a:stretch>
        </p:blipFill>
        <p:spPr>
          <a:xfrm rot="5400000">
            <a:off x="2069566" y="1316724"/>
            <a:ext cx="389785" cy="193729"/>
          </a:xfrm>
          <a:prstGeom prst="rect">
            <a:avLst/>
          </a:prstGeom>
        </p:spPr>
      </p:pic>
      <p:sp>
        <p:nvSpPr>
          <p:cNvPr id="173" name="Shape 173"/>
          <p:cNvSpPr/>
          <p:nvPr/>
        </p:nvSpPr>
        <p:spPr>
          <a:xfrm>
            <a:off x="1283313" y="651798"/>
            <a:ext cx="3044209" cy="620981"/>
          </a:xfrm>
          <a:prstGeom prst="rect">
            <a:avLst/>
          </a:prstGeom>
          <a:blipFill rotWithShape="1">
            <a:blip r:embed="rId19" cstate="print"/>
          </a:blipFill>
          <a:ln w="12700">
            <a:miter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>
              <a:defRPr lang="it-IT" altLang="en-US"/>
            </a:pPr>
            <a:r>
              <a:rPr lang="it-IT" altLang="en-US"/>
              <a:t>Mercato del lavoro</a:t>
            </a:r>
          </a:p>
        </p:txBody>
      </p:sp>
      <p:pic>
        <p:nvPicPr>
          <p:cNvPr id="174" name="Immagine 173"/>
          <p:cNvPicPr/>
          <p:nvPr/>
        </p:nvPicPr>
        <p:blipFill rotWithShape="1">
          <a:blip r:embed="rId20" cstate="print"/>
          <a:stretch>
            <a:fillRect/>
          </a:stretch>
        </p:blipFill>
        <p:spPr>
          <a:xfrm rot="5400000">
            <a:off x="2676801" y="1919111"/>
            <a:ext cx="1355189" cy="193729"/>
          </a:xfrm>
          <a:prstGeom prst="rect">
            <a:avLst/>
          </a:prstGeom>
        </p:spPr>
      </p:pic>
      <p:sp>
        <p:nvSpPr>
          <p:cNvPr id="176" name="Shape 176"/>
          <p:cNvSpPr/>
          <p:nvPr/>
        </p:nvSpPr>
        <p:spPr>
          <a:xfrm>
            <a:off x="6239579" y="901252"/>
            <a:ext cx="4495584" cy="620980"/>
          </a:xfrm>
          <a:prstGeom prst="rect">
            <a:avLst/>
          </a:prstGeom>
          <a:blipFill rotWithShape="1">
            <a:blip r:embed="rId15" cstate="print"/>
          </a:blipFill>
          <a:ln w="12700">
            <a:miter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lvl1pPr>
              <a:defRPr sz="1700">
                <a:solidFill>
                  <a:srgbClr val="FFFFFF"/>
                </a:solidFill>
              </a:defRPr>
            </a:lvl1pPr>
          </a:lstStyle>
          <a:p>
            <a:pPr>
              <a:defRPr lang="it-IT" altLang="en-US"/>
            </a:pPr>
            <a:r>
              <a:rPr lang="it-IT" altLang="en-US"/>
              <a:t>Diploma di Istruzione secondaria Superiore</a:t>
            </a:r>
          </a:p>
        </p:txBody>
      </p:sp>
      <p:pic>
        <p:nvPicPr>
          <p:cNvPr id="177" name="Immagine 176"/>
          <p:cNvPicPr/>
          <p:nvPr/>
        </p:nvPicPr>
        <p:blipFill rotWithShape="1">
          <a:blip r:embed="rId17" cstate="print"/>
          <a:stretch>
            <a:fillRect/>
          </a:stretch>
        </p:blipFill>
        <p:spPr>
          <a:xfrm rot="5400000">
            <a:off x="6307507" y="1751666"/>
            <a:ext cx="389785" cy="193730"/>
          </a:xfrm>
          <a:prstGeom prst="rect">
            <a:avLst/>
          </a:prstGeom>
        </p:spPr>
      </p:pic>
      <p:pic>
        <p:nvPicPr>
          <p:cNvPr id="179" name="Immagine 178"/>
          <p:cNvPicPr/>
          <p:nvPr/>
        </p:nvPicPr>
        <p:blipFill rotWithShape="1">
          <a:blip r:embed="rId17" cstate="print"/>
          <a:stretch>
            <a:fillRect/>
          </a:stretch>
        </p:blipFill>
        <p:spPr>
          <a:xfrm rot="5400000">
            <a:off x="8449737" y="1751666"/>
            <a:ext cx="389785" cy="193730"/>
          </a:xfrm>
          <a:prstGeom prst="rect">
            <a:avLst/>
          </a:prstGeom>
        </p:spPr>
      </p:pic>
      <p:pic>
        <p:nvPicPr>
          <p:cNvPr id="181" name="Immagine 180"/>
          <p:cNvPicPr/>
          <p:nvPr/>
        </p:nvPicPr>
        <p:blipFill rotWithShape="1">
          <a:blip r:embed="rId17" cstate="print"/>
          <a:stretch>
            <a:fillRect/>
          </a:stretch>
        </p:blipFill>
        <p:spPr>
          <a:xfrm rot="5400000">
            <a:off x="10348622" y="1751666"/>
            <a:ext cx="389784" cy="193730"/>
          </a:xfrm>
          <a:prstGeom prst="rect">
            <a:avLst/>
          </a:prstGeom>
        </p:spPr>
      </p:pic>
      <p:pic>
        <p:nvPicPr>
          <p:cNvPr id="183" name="Immagine 182"/>
          <p:cNvPicPr/>
          <p:nvPr/>
        </p:nvPicPr>
        <p:blipFill rotWithShape="1">
          <a:blip r:embed="rId17" cstate="print"/>
          <a:stretch>
            <a:fillRect/>
          </a:stretch>
        </p:blipFill>
        <p:spPr>
          <a:xfrm rot="10812365">
            <a:off x="10822322" y="1114738"/>
            <a:ext cx="389785" cy="193729"/>
          </a:xfrm>
          <a:prstGeom prst="rect">
            <a:avLst/>
          </a:prstGeom>
        </p:spPr>
      </p:pic>
      <p:sp>
        <p:nvSpPr>
          <p:cNvPr id="185" name="Shape 185"/>
          <p:cNvSpPr/>
          <p:nvPr/>
        </p:nvSpPr>
        <p:spPr>
          <a:xfrm>
            <a:off x="11206487" y="562875"/>
            <a:ext cx="1281762" cy="539048"/>
          </a:xfrm>
          <a:prstGeom prst="rect">
            <a:avLst/>
          </a:prstGeom>
          <a:blipFill rotWithShape="1">
            <a:blip r:embed="rId21" cstate="print"/>
          </a:blipFill>
          <a:ln w="12700">
            <a:miter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>
              <a:defRPr lang="it-IT" altLang="en-US"/>
            </a:pPr>
            <a:r>
              <a:rPr lang="it-IT" altLang="en-US"/>
              <a:t>Università</a:t>
            </a:r>
          </a:p>
        </p:txBody>
      </p:sp>
      <p:sp>
        <p:nvSpPr>
          <p:cNvPr id="186" name="Shape 186"/>
          <p:cNvSpPr/>
          <p:nvPr/>
        </p:nvSpPr>
        <p:spPr>
          <a:xfrm>
            <a:off x="11206487" y="1418884"/>
            <a:ext cx="1281762" cy="539048"/>
          </a:xfrm>
          <a:prstGeom prst="rect">
            <a:avLst/>
          </a:prstGeom>
          <a:blipFill rotWithShape="1">
            <a:blip r:embed="rId8" cstate="print"/>
          </a:blipFill>
          <a:ln w="12700">
            <a:miter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>
              <a:defRPr lang="it-IT" altLang="en-US"/>
            </a:pPr>
            <a:r>
              <a:rPr lang="it-IT" altLang="en-US"/>
              <a:t>ITS</a:t>
            </a:r>
          </a:p>
        </p:txBody>
      </p:sp>
      <p:pic>
        <p:nvPicPr>
          <p:cNvPr id="187" name="Immagine 186"/>
          <p:cNvPicPr/>
          <p:nvPr/>
        </p:nvPicPr>
        <p:blipFill rotWithShape="1">
          <a:blip r:embed="rId22" cstate="print"/>
          <a:stretch>
            <a:fillRect/>
          </a:stretch>
        </p:blipFill>
        <p:spPr>
          <a:xfrm>
            <a:off x="4621629" y="900388"/>
            <a:ext cx="1302802" cy="193730"/>
          </a:xfrm>
          <a:prstGeom prst="rect">
            <a:avLst/>
          </a:prstGeom>
        </p:spPr>
      </p:pic>
      <p:sp>
        <p:nvSpPr>
          <p:cNvPr id="189" name="Shape 189"/>
          <p:cNvSpPr/>
          <p:nvPr/>
        </p:nvSpPr>
        <p:spPr>
          <a:xfrm>
            <a:off x="3181482" y="1231025"/>
            <a:ext cx="2765823" cy="751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163"/>
                </a:moveTo>
                <a:lnTo>
                  <a:pt x="8063" y="21561"/>
                </a:lnTo>
                <a:lnTo>
                  <a:pt x="10915" y="21600"/>
                </a:lnTo>
                <a:lnTo>
                  <a:pt x="11006" y="59"/>
                </a:lnTo>
                <a:lnTo>
                  <a:pt x="21600" y="0"/>
                </a:lnTo>
              </a:path>
            </a:pathLst>
          </a:custGeom>
          <a:ln w="38100" cap="rnd">
            <a:solidFill>
              <a:schemeClr val="accent5"/>
            </a:solidFill>
            <a:tailEnd type="triangle"/>
          </a:ln>
        </p:spPr>
        <p:txBody>
          <a:bodyPr lIns="50800" tIns="50800" rIns="50800" bIns="50800" anchor="ctr"/>
          <a:lstStyle/>
          <a:p>
            <a:pPr>
              <a:defRPr lang="it-IT" sz="2400"/>
            </a:pPr>
            <a:endParaRPr lang="it-IT" altLang="en-US"/>
          </a:p>
        </p:txBody>
      </p:sp>
      <p:pic>
        <p:nvPicPr>
          <p:cNvPr id="190" name="Immagine 189"/>
          <p:cNvPicPr/>
          <p:nvPr/>
        </p:nvPicPr>
        <p:blipFill rotWithShape="1">
          <a:blip r:embed="rId23" cstate="print"/>
          <a:stretch>
            <a:fillRect/>
          </a:stretch>
        </p:blipFill>
        <p:spPr>
          <a:xfrm rot="1629732">
            <a:off x="4738482" y="3513806"/>
            <a:ext cx="898880" cy="19372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2400" b="0" i="0" u="none" strike="noStrike" cap="none" spc="0" normalizeH="0" baseline="0">
            <a:solidFill>
              <a:srgbClr val="FFFFFF"/>
            </a:solidFill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9pPr>
      </a:lstStyle>
    </a:spDef>
    <a:lnDef>
      <a:spPr>
        <a:noFill/>
        <a:ln w="25400" cap="flat">
          <a:solidFill>
            <a:srgbClr val="000000"/>
          </a:solidFill>
          <a:prstDash val="solid"/>
          <a:miter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9pPr>
      </a:lstStyle>
    </a:lnDef>
    <a:txDef>
      <a:spPr>
        <a:noFill/>
        <a:ln w="12700" cap="flat">
          <a:noFill/>
          <a:miter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3600" b="0" i="0" u="none" strike="noStrike" cap="none" spc="0" normalizeH="0" baseline="0">
            <a:solidFill>
              <a:srgbClr val="000000"/>
            </a:solidFill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9pPr>
      </a:lst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2400" b="0" i="0" u="none" strike="noStrike" cap="none" spc="0" normalizeH="0" baseline="0">
            <a:solidFill>
              <a:srgbClr val="FFFFFF"/>
            </a:solidFill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9pPr>
      </a:lstStyle>
    </a:spDef>
    <a:lnDef>
      <a:spPr>
        <a:noFill/>
        <a:ln w="25400" cap="flat">
          <a:solidFill>
            <a:srgbClr val="000000"/>
          </a:solidFill>
          <a:prstDash val="solid"/>
          <a:miter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9pPr>
      </a:lstStyle>
    </a:lnDef>
    <a:txDef>
      <a:spPr>
        <a:noFill/>
        <a:ln w="12700" cap="flat">
          <a:noFill/>
          <a:miter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3600" b="0" i="0" u="none" strike="noStrike" cap="none" spc="0" normalizeH="0" baseline="0">
            <a:solidFill>
              <a:srgbClr val="000000"/>
            </a:solidFill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None/>
          <a:defRPr kumimoji="0" sz="1800" b="0" i="0" u="none" strike="noStrike" cap="none" spc="0" normalizeH="0" baseline="0">
            <a:solidFill>
              <a:srgbClr val="000000"/>
            </a:solidFill>
            <a:uFillTx/>
          </a:defRPr>
        </a:lvl9pPr>
      </a:lst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1316</Words>
  <Application>Microsoft Office PowerPoint</Application>
  <PresentationFormat>Personalizzato</PresentationFormat>
  <Paragraphs>211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White</vt:lpstr>
      <vt:lpstr>Il sistema regionale di  Istruzione e Formazione Professionale  in Valle d’Aosta  (IeFP)</vt:lpstr>
      <vt:lpstr>Che cos’è l’IeFP?</vt:lpstr>
      <vt:lpstr>Che cos’è l’IeFP?</vt:lpstr>
      <vt:lpstr>Che cos’è l’IeFP?</vt:lpstr>
      <vt:lpstr>Diapositiva 5</vt:lpstr>
      <vt:lpstr>Che cos’è l’IeFP?</vt:lpstr>
      <vt:lpstr>I percorsi nell’istruzione</vt:lpstr>
      <vt:lpstr>I percorsi nella formazione</vt:lpstr>
      <vt:lpstr>Diapositiva 9</vt:lpstr>
      <vt:lpstr>I principi della IeFP</vt:lpstr>
      <vt:lpstr>L’ISTRUZIONE E FORMAZIONE PROFESSIONALE – IEFP I PERCORSI </vt:lpstr>
      <vt:lpstr>Diapositiva 12</vt:lpstr>
      <vt:lpstr>I NUOVI PERCORSI TRIENNALI: CARATTERISTICHE</vt:lpstr>
      <vt:lpstr>ORGANIZZAZIONE E ARTICOLAZIONE</vt:lpstr>
      <vt:lpstr>DISCIPLINE E COMPETENZE</vt:lpstr>
      <vt:lpstr>METODOLOGIE</vt:lpstr>
      <vt:lpstr>SUDDIVISIONE DELLE ORE  NELLE DUE TIPOLOGIE DI PERCORSI (VALORI IN PERCENTUALE)</vt:lpstr>
      <vt:lpstr>Le caratteristiche  per una  IeFP di qualità</vt:lpstr>
      <vt:lpstr>PER FREQUENTARE CON SUCCESSO…</vt:lpstr>
      <vt:lpstr>Diapositiva 20</vt:lpstr>
      <vt:lpstr>Diapositiva 21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da mettere</dc:title>
  <dc:creator>Maurizio Rosina</dc:creator>
  <cp:lastModifiedBy>user</cp:lastModifiedBy>
  <cp:revision>48</cp:revision>
  <cp:lastPrinted>2016-01-07T11:45:47Z</cp:lastPrinted>
  <dcterms:modified xsi:type="dcterms:W3CDTF">2016-11-20T16:17:25Z</dcterms:modified>
</cp:coreProperties>
</file>