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27"/>
  </p:notes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8" r:id="rId23"/>
    <p:sldId id="277" r:id="rId24"/>
    <p:sldId id="280" r:id="rId25"/>
    <p:sldId id="279"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2393" autoAdjust="0"/>
  </p:normalViewPr>
  <p:slideViewPr>
    <p:cSldViewPr>
      <p:cViewPr varScale="1">
        <p:scale>
          <a:sx n="101" d="100"/>
          <a:sy n="101" d="100"/>
        </p:scale>
        <p:origin x="-2672" y="-11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68800-1948-4AE7-B799-5B6086F1C7CF}" type="datetimeFigureOut">
              <a:rPr lang="it-IT" smtClean="0"/>
              <a:pPr/>
              <a:t>21-11-2016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B3752-C577-4A0E-BC9B-5D92B34DCD36}" type="slidenum">
              <a:rPr lang="it-IT" smtClean="0"/>
              <a:pPr/>
              <a:t>‹n.›</a:t>
            </a:fld>
            <a:endParaRPr lang="it-IT"/>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71889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Competenza ST1: </a:t>
            </a:r>
            <a:r>
              <a:rPr lang="it-IT" sz="1400" dirty="0" smtClean="0">
                <a:solidFill>
                  <a:srgbClr val="C00000"/>
                </a:solidFill>
                <a:latin typeface="Bauhaus 93" panose="04030905020B02020C02" pitchFamily="82" charset="0"/>
              </a:rPr>
              <a:t>Osservare, descrivere e analizzare </a:t>
            </a:r>
            <a:r>
              <a:rPr lang="it-IT" dirty="0" smtClean="0"/>
              <a:t>fenomeni appartenenti alla realtà naturale e artificiale e riconoscere nelle sue varie forme i concetti di sistema</a:t>
            </a:r>
            <a:r>
              <a:rPr lang="it-IT" baseline="0" dirty="0" smtClean="0"/>
              <a:t> e di complessità</a:t>
            </a:r>
          </a:p>
          <a:p>
            <a:endParaRPr lang="it-IT" baseline="0" dirty="0" smtClean="0"/>
          </a:p>
          <a:p>
            <a:r>
              <a:rPr lang="it-IT" baseline="0" dirty="0" smtClean="0"/>
              <a:t>Competenza ST2: Analizzare qualitativamente e quantitativamente fenomeni legati alle trasformazioni di energia a partire dall’esperienza.</a:t>
            </a:r>
            <a:endParaRPr lang="it-IT" dirty="0"/>
          </a:p>
        </p:txBody>
      </p:sp>
      <p:sp>
        <p:nvSpPr>
          <p:cNvPr id="4" name="Segnaposto numero diapositiva 3"/>
          <p:cNvSpPr>
            <a:spLocks noGrp="1"/>
          </p:cNvSpPr>
          <p:nvPr>
            <p:ph type="sldNum" sz="quarter" idx="10"/>
          </p:nvPr>
        </p:nvSpPr>
        <p:spPr/>
        <p:txBody>
          <a:bodyPr/>
          <a:lstStyle/>
          <a:p>
            <a:fld id="{680B3752-C577-4A0E-BC9B-5D92B34DCD36}" type="slidenum">
              <a:rPr lang="it-IT" smtClean="0"/>
              <a:pPr/>
              <a:t>7</a:t>
            </a:fld>
            <a:endParaRPr lang="it-IT"/>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26904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494D383-86F3-44A5-A77A-69399AE3289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94D383-86F3-44A5-A77A-69399AE32896}" type="slidenum">
              <a:rPr lang="it-IT" smtClean="0"/>
              <a:pPr/>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Date Placeholder 7"/>
          <p:cNvSpPr>
            <a:spLocks noGrp="1"/>
          </p:cNvSpPr>
          <p:nvPr>
            <p:ph type="dt" sz="half" idx="10"/>
          </p:nvPr>
        </p:nvSpPr>
        <p:spPr/>
        <p:txBody>
          <a:bodyPr/>
          <a:lstStyle/>
          <a:p>
            <a:fld id="{58D9A6C4-84C4-4034-B515-8F1C7284C5B3}" type="datetimeFigureOut">
              <a:rPr lang="it-IT" smtClean="0"/>
              <a:pPr/>
              <a:t>21-11-2016</a:t>
            </a:fld>
            <a:endParaRPr lang="it-IT"/>
          </a:p>
        </p:txBody>
      </p:sp>
      <p:sp>
        <p:nvSpPr>
          <p:cNvPr id="9" name="Slide Number Placeholder 8"/>
          <p:cNvSpPr>
            <a:spLocks noGrp="1"/>
          </p:cNvSpPr>
          <p:nvPr>
            <p:ph type="sldNum" sz="quarter" idx="11"/>
          </p:nvPr>
        </p:nvSpPr>
        <p:spPr/>
        <p:txBody>
          <a:bodyPr/>
          <a:lstStyle/>
          <a:p>
            <a:fld id="{B494D383-86F3-44A5-A77A-69399AE32896}" type="slidenum">
              <a:rPr lang="it-IT" smtClean="0"/>
              <a:pPr/>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494D383-86F3-44A5-A77A-69399AE32896}" type="slidenum">
              <a:rPr lang="it-IT" smtClean="0"/>
              <a:pPr/>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8D9A6C4-84C4-4034-B515-8F1C7284C5B3}" type="datetimeFigureOut">
              <a:rPr lang="it-IT" smtClean="0"/>
              <a:pPr/>
              <a:t>21-11-2016</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Sistema%20Istruzione.ppt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ruzione.it/orientament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ruzione.it/orientament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Offerta%20IeFP%202017.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scuole.vda.it/images/orienta/superiori2013.pdf" TargetMode="External"/><Relationship Id="rId4" Type="http://schemas.openxmlformats.org/officeDocument/2006/relationships/hyperlink" Target="http://www.scuole.vda.it/images/studenti/manuale.pdf" TargetMode="External"/><Relationship Id="rId5" Type="http://schemas.openxmlformats.org/officeDocument/2006/relationships/hyperlink" Target="http://www.scuole.vda.it/" TargetMode="External"/><Relationship Id="rId1" Type="http://schemas.openxmlformats.org/officeDocument/2006/relationships/slideLayout" Target="../slideLayouts/slideLayout2.xml"/><Relationship Id="rId2" Type="http://schemas.openxmlformats.org/officeDocument/2006/relationships/hyperlink" Target="http://www.istruzione.it/orientamento/"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struzione.it/orientament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764704"/>
            <a:ext cx="7543800" cy="2593975"/>
          </a:xfrm>
        </p:spPr>
        <p:txBody>
          <a:bodyPr/>
          <a:lstStyle/>
          <a:p>
            <a:pPr algn="just"/>
            <a:r>
              <a:rPr lang="it-IT" sz="6000" dirty="0" smtClean="0">
                <a:hlinkClick r:id="rId2" action="ppaction://hlinkpres?slideindex=1&amp;slidetitle="/>
              </a:rPr>
              <a:t>Istruzione del 2° ciclo</a:t>
            </a:r>
            <a:endParaRPr lang="it-IT" dirty="0"/>
          </a:p>
        </p:txBody>
      </p:sp>
      <p:sp>
        <p:nvSpPr>
          <p:cNvPr id="3" name="Sottotitolo 2"/>
          <p:cNvSpPr>
            <a:spLocks noGrp="1"/>
          </p:cNvSpPr>
          <p:nvPr>
            <p:ph type="subTitle" idx="1"/>
          </p:nvPr>
        </p:nvSpPr>
        <p:spPr>
          <a:xfrm>
            <a:off x="683568" y="4077072"/>
            <a:ext cx="6461760" cy="1066800"/>
          </a:xfrm>
        </p:spPr>
        <p:txBody>
          <a:bodyPr>
            <a:noAutofit/>
          </a:bodyPr>
          <a:lstStyle/>
          <a:p>
            <a:r>
              <a:rPr lang="it-IT" sz="2800" dirty="0" smtClean="0">
                <a:solidFill>
                  <a:schemeClr val="tx1"/>
                </a:solidFill>
              </a:rPr>
              <a:t>Licei</a:t>
            </a:r>
          </a:p>
          <a:p>
            <a:r>
              <a:rPr lang="it-IT" sz="2800" dirty="0" smtClean="0">
                <a:solidFill>
                  <a:schemeClr val="tx1"/>
                </a:solidFill>
              </a:rPr>
              <a:t>Istruzione tecnica</a:t>
            </a:r>
          </a:p>
          <a:p>
            <a:r>
              <a:rPr lang="it-IT" sz="2800" dirty="0" smtClean="0">
                <a:solidFill>
                  <a:schemeClr val="tx1"/>
                </a:solidFill>
              </a:rPr>
              <a:t>Istruzione professionale</a:t>
            </a:r>
          </a:p>
          <a:p>
            <a:r>
              <a:rPr lang="it-IT" sz="2800" dirty="0" err="1" smtClean="0">
                <a:solidFill>
                  <a:schemeClr val="tx1"/>
                </a:solidFill>
              </a:rPr>
              <a:t>IeFP</a:t>
            </a:r>
            <a:endParaRPr lang="it-IT" sz="2800" dirty="0">
              <a:solidFill>
                <a:schemeClr val="tx1"/>
              </a:solidFill>
            </a:endParaRP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834525269"/>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25044"/>
            <a:ext cx="7620000" cy="1143000"/>
          </a:xfrm>
        </p:spPr>
        <p:txBody>
          <a:bodyPr/>
          <a:lstStyle/>
          <a:p>
            <a:pPr algn="ctr"/>
            <a:r>
              <a:rPr lang="it-IT" b="1" dirty="0" smtClean="0">
                <a:hlinkClick r:id="rId2"/>
              </a:rPr>
              <a:t>Istruzione tecnica</a:t>
            </a: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146814877"/>
              </p:ext>
            </p:extLst>
          </p:nvPr>
        </p:nvGraphicFramePr>
        <p:xfrm>
          <a:off x="323528" y="1052736"/>
          <a:ext cx="7620000" cy="4784183"/>
        </p:xfrm>
        <a:graphic>
          <a:graphicData uri="http://schemas.openxmlformats.org/drawingml/2006/table">
            <a:tbl>
              <a:tblPr firstRow="1" bandRow="1">
                <a:tableStyleId>{073A0DAA-6AF3-43AB-8588-CEC1D06C72B9}</a:tableStyleId>
              </a:tblPr>
              <a:tblGrid>
                <a:gridCol w="3810000"/>
                <a:gridCol w="3810000"/>
              </a:tblGrid>
              <a:tr h="1004664">
                <a:tc>
                  <a:txBody>
                    <a:bodyPr/>
                    <a:lstStyle/>
                    <a:p>
                      <a:r>
                        <a:rPr lang="it-IT" sz="2400" dirty="0" smtClean="0"/>
                        <a:t>Settore Economico</a:t>
                      </a:r>
                      <a:endParaRPr lang="it-IT" sz="2400" dirty="0"/>
                    </a:p>
                  </a:txBody>
                  <a:tcPr/>
                </a:tc>
                <a:tc>
                  <a:txBody>
                    <a:bodyPr/>
                    <a:lstStyle/>
                    <a:p>
                      <a:r>
                        <a:rPr lang="it-IT" sz="2400" dirty="0" smtClean="0"/>
                        <a:t>Settore Tecnologico</a:t>
                      </a:r>
                      <a:endParaRPr lang="it-IT" sz="2400" dirty="0"/>
                    </a:p>
                  </a:txBody>
                  <a:tcPr/>
                </a:tc>
              </a:tr>
              <a:tr h="370840">
                <a:tc>
                  <a:txBody>
                    <a:bodyPr/>
                    <a:lstStyle/>
                    <a:p>
                      <a:r>
                        <a:rPr lang="it-IT" sz="2800" dirty="0" smtClean="0"/>
                        <a:t>Amministrazione, finanza e marketing</a:t>
                      </a:r>
                      <a:endParaRPr lang="it-IT" sz="2800" dirty="0"/>
                    </a:p>
                  </a:txBody>
                  <a:tcPr/>
                </a:tc>
                <a:tc>
                  <a:txBody>
                    <a:bodyPr/>
                    <a:lstStyle/>
                    <a:p>
                      <a:r>
                        <a:rPr lang="it-IT" sz="2800" dirty="0" smtClean="0"/>
                        <a:t>Costruzioni, ambiente e territorio</a:t>
                      </a:r>
                    </a:p>
                  </a:txBody>
                  <a:tcPr/>
                </a:tc>
              </a:tr>
              <a:tr h="370840">
                <a:tc>
                  <a:txBody>
                    <a:bodyPr/>
                    <a:lstStyle/>
                    <a:p>
                      <a:r>
                        <a:rPr lang="it-IT" sz="2800" dirty="0" smtClean="0"/>
                        <a:t>Turismo</a:t>
                      </a:r>
                      <a:endParaRPr lang="it-IT" sz="2800" dirty="0"/>
                    </a:p>
                  </a:txBody>
                  <a:tcPr/>
                </a:tc>
                <a:tc>
                  <a:txBody>
                    <a:bodyPr/>
                    <a:lstStyle/>
                    <a:p>
                      <a:r>
                        <a:rPr lang="it-IT" sz="2800" dirty="0" smtClean="0"/>
                        <a:t>Elettronica e elettrotecnica</a:t>
                      </a:r>
                      <a:endParaRPr lang="it-IT" sz="2800" dirty="0"/>
                    </a:p>
                  </a:txBody>
                  <a:tcPr/>
                </a:tc>
              </a:tr>
              <a:tr h="370840">
                <a:tc>
                  <a:txBody>
                    <a:bodyPr/>
                    <a:lstStyle/>
                    <a:p>
                      <a:endParaRPr lang="it-IT" sz="2800" dirty="0"/>
                    </a:p>
                  </a:txBody>
                  <a:tcPr/>
                </a:tc>
                <a:tc>
                  <a:txBody>
                    <a:bodyPr/>
                    <a:lstStyle/>
                    <a:p>
                      <a:r>
                        <a:rPr lang="it-IT" sz="2800" dirty="0" smtClean="0"/>
                        <a:t>Informatica e telecomunicazioni</a:t>
                      </a:r>
                    </a:p>
                  </a:txBody>
                  <a:tcPr/>
                </a:tc>
              </a:tr>
              <a:tr h="370840">
                <a:tc>
                  <a:txBody>
                    <a:bodyPr/>
                    <a:lstStyle/>
                    <a:p>
                      <a:endParaRPr lang="it-IT" sz="2800"/>
                    </a:p>
                  </a:txBody>
                  <a:tcPr/>
                </a:tc>
                <a:tc>
                  <a:txBody>
                    <a:bodyPr/>
                    <a:lstStyle/>
                    <a:p>
                      <a:r>
                        <a:rPr lang="it-IT" sz="2800" dirty="0" smtClean="0"/>
                        <a:t>Agraria, agroalimentare e agroindustria</a:t>
                      </a:r>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632187372"/>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hlinkClick r:id="rId2"/>
              </a:rPr>
              <a:t>Istruzione professionale</a:t>
            </a: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390846292"/>
              </p:ext>
            </p:extLst>
          </p:nvPr>
        </p:nvGraphicFramePr>
        <p:xfrm>
          <a:off x="457200" y="1600200"/>
          <a:ext cx="7620000" cy="4175760"/>
        </p:xfrm>
        <a:graphic>
          <a:graphicData uri="http://schemas.openxmlformats.org/drawingml/2006/table">
            <a:tbl>
              <a:tblPr firstRow="1" bandRow="1">
                <a:tableStyleId>{073A0DAA-6AF3-43AB-8588-CEC1D06C72B9}</a:tableStyleId>
              </a:tblPr>
              <a:tblGrid>
                <a:gridCol w="3810000"/>
                <a:gridCol w="3810000"/>
              </a:tblGrid>
              <a:tr h="370840">
                <a:tc>
                  <a:txBody>
                    <a:bodyPr/>
                    <a:lstStyle/>
                    <a:p>
                      <a:r>
                        <a:rPr lang="it-IT" sz="3200" dirty="0" smtClean="0"/>
                        <a:t>Settore dei servizi</a:t>
                      </a:r>
                      <a:endParaRPr lang="it-IT" sz="3200" dirty="0"/>
                    </a:p>
                  </a:txBody>
                  <a:tcPr/>
                </a:tc>
                <a:tc>
                  <a:txBody>
                    <a:bodyPr/>
                    <a:lstStyle/>
                    <a:p>
                      <a:r>
                        <a:rPr lang="it-IT" sz="3200" dirty="0" smtClean="0"/>
                        <a:t>Settore industria e artigianato</a:t>
                      </a:r>
                      <a:endParaRPr lang="it-IT" sz="3200" dirty="0"/>
                    </a:p>
                  </a:txBody>
                  <a:tcPr/>
                </a:tc>
              </a:tr>
              <a:tr h="370840">
                <a:tc>
                  <a:txBody>
                    <a:bodyPr/>
                    <a:lstStyle/>
                    <a:p>
                      <a:r>
                        <a:rPr lang="it-IT" sz="3200" dirty="0" smtClean="0"/>
                        <a:t>Servizi socio-sanitari</a:t>
                      </a:r>
                      <a:endParaRPr lang="it-IT" sz="3200" dirty="0"/>
                    </a:p>
                  </a:txBody>
                  <a:tcPr/>
                </a:tc>
                <a:tc>
                  <a:txBody>
                    <a:bodyPr/>
                    <a:lstStyle/>
                    <a:p>
                      <a:r>
                        <a:rPr lang="it-IT" sz="3200" dirty="0" smtClean="0"/>
                        <a:t>Produzioni industriali e artigianali</a:t>
                      </a:r>
                      <a:endParaRPr lang="it-IT" sz="3200" dirty="0"/>
                    </a:p>
                  </a:txBody>
                  <a:tcPr/>
                </a:tc>
              </a:tr>
              <a:tr h="370840">
                <a:tc>
                  <a:txBody>
                    <a:bodyPr/>
                    <a:lstStyle/>
                    <a:p>
                      <a:r>
                        <a:rPr lang="it-IT" sz="3200" dirty="0" smtClean="0"/>
                        <a:t>Servizi per l’enogastronomia e l’ospitalità alberghiera</a:t>
                      </a:r>
                      <a:endParaRPr lang="it-IT" sz="3200" dirty="0"/>
                    </a:p>
                  </a:txBody>
                  <a:tcPr/>
                </a:tc>
                <a:tc>
                  <a:txBody>
                    <a:bodyPr/>
                    <a:lstStyle/>
                    <a:p>
                      <a:r>
                        <a:rPr lang="it-IT" sz="3200" dirty="0" smtClean="0"/>
                        <a:t>Manutenzione e assistenza tecnica</a:t>
                      </a:r>
                      <a:endParaRPr lang="it-IT" sz="3200"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373225601"/>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smtClean="0"/>
              <a:t>Istruzione e formazione professionale</a:t>
            </a:r>
            <a:br>
              <a:rPr lang="it-IT" sz="3200" b="1" dirty="0" smtClean="0"/>
            </a:br>
            <a:r>
              <a:rPr lang="it-IT" sz="3200" b="1" dirty="0" smtClean="0"/>
              <a:t> </a:t>
            </a:r>
            <a:r>
              <a:rPr lang="it-IT" sz="3200" dirty="0" smtClean="0"/>
              <a:t>(corsi triennali o biennali)</a:t>
            </a:r>
            <a:endParaRPr lang="it-IT" sz="3200" dirty="0"/>
          </a:p>
        </p:txBody>
      </p:sp>
      <p:sp>
        <p:nvSpPr>
          <p:cNvPr id="3" name="Segnaposto contenuto 2"/>
          <p:cNvSpPr>
            <a:spLocks noGrp="1"/>
          </p:cNvSpPr>
          <p:nvPr>
            <p:ph idx="1"/>
          </p:nvPr>
        </p:nvSpPr>
        <p:spPr/>
        <p:txBody>
          <a:bodyPr>
            <a:normAutofit fontScale="92500" lnSpcReduction="20000"/>
          </a:bodyPr>
          <a:lstStyle/>
          <a:p>
            <a:pPr marL="114300" indent="0" algn="just">
              <a:buNone/>
            </a:pPr>
            <a:r>
              <a:rPr lang="it-IT" sz="2800" dirty="0" smtClean="0"/>
              <a:t>Ai </a:t>
            </a:r>
            <a:r>
              <a:rPr lang="it-IT" sz="2800" b="1" i="1" dirty="0" smtClean="0">
                <a:hlinkClick r:id="rId2" action="ppaction://hlinkpres?slideindex=1&amp;slidetitle="/>
              </a:rPr>
              <a:t>corsi triennali </a:t>
            </a:r>
            <a:r>
              <a:rPr lang="it-IT" sz="2800" dirty="0" smtClean="0"/>
              <a:t>si può accedere a 14 anni dopo l’esame di Stato del primo ciclo.</a:t>
            </a:r>
          </a:p>
          <a:p>
            <a:pPr marL="114300" indent="0" algn="just">
              <a:buNone/>
            </a:pPr>
            <a:endParaRPr lang="it-IT" sz="2800" b="1" dirty="0"/>
          </a:p>
          <a:p>
            <a:pPr marL="114300" indent="0" algn="just">
              <a:buNone/>
            </a:pPr>
            <a:r>
              <a:rPr lang="it-IT" sz="2800" dirty="0" smtClean="0"/>
              <a:t>Ai </a:t>
            </a:r>
            <a:r>
              <a:rPr lang="it-IT" sz="2800" b="1" i="1" dirty="0" smtClean="0"/>
              <a:t>corsi biennali </a:t>
            </a:r>
            <a:r>
              <a:rPr lang="it-IT" sz="2800" dirty="0" smtClean="0"/>
              <a:t>si può accedere a 16 anni, avendo superato l’esame di Stato del primo ciclo.</a:t>
            </a:r>
          </a:p>
          <a:p>
            <a:pPr marL="114300" indent="0" algn="just">
              <a:buNone/>
            </a:pPr>
            <a:r>
              <a:rPr lang="it-IT" sz="2800" dirty="0" smtClean="0"/>
              <a:t>In Valle d’Aosta sono attivati presso i </a:t>
            </a:r>
            <a:r>
              <a:rPr lang="it-IT" sz="2800" i="1" u="sng" dirty="0" smtClean="0"/>
              <a:t>centri di formazione professionale accreditati</a:t>
            </a:r>
            <a:r>
              <a:rPr lang="it-IT" sz="2800" dirty="0" smtClean="0"/>
              <a:t>.</a:t>
            </a:r>
          </a:p>
          <a:p>
            <a:pPr marL="114300" indent="0" algn="just">
              <a:buNone/>
            </a:pPr>
            <a:r>
              <a:rPr lang="it-IT" sz="2800" dirty="0" smtClean="0"/>
              <a:t>In questo caso, i corsi di qualifica vengono decisi di anno in anno </a:t>
            </a:r>
            <a:r>
              <a:rPr lang="it-IT" sz="2800" b="1" dirty="0" smtClean="0"/>
              <a:t>nel caso non venissero attivati i triennali.</a:t>
            </a:r>
            <a:endParaRPr lang="it-IT" sz="2800" dirty="0" smtClean="0"/>
          </a:p>
          <a:p>
            <a:pPr marL="114300" indent="0" algn="just">
              <a:buNone/>
            </a:pPr>
            <a:endParaRPr lang="it-IT" sz="2800" dirty="0"/>
          </a:p>
          <a:p>
            <a:pPr marL="114300" indent="0" algn="just">
              <a:buNone/>
            </a:pPr>
            <a:r>
              <a:rPr lang="it-IT" sz="2800" b="1" dirty="0" smtClean="0"/>
              <a:t>N.B. Attualmente tutti questi corsi sono a numero chiuso</a:t>
            </a:r>
          </a:p>
          <a:p>
            <a:endParaRPr lang="it-IT" sz="2800" dirty="0"/>
          </a:p>
          <a:p>
            <a:endParaRPr lang="it-IT" sz="2800"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246440963"/>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Obbligo di istruzione</a:t>
            </a:r>
            <a:endParaRPr lang="it-IT" b="1" dirty="0"/>
          </a:p>
        </p:txBody>
      </p:sp>
      <p:sp>
        <p:nvSpPr>
          <p:cNvPr id="3" name="Segnaposto contenuto 2"/>
          <p:cNvSpPr>
            <a:spLocks noGrp="1"/>
          </p:cNvSpPr>
          <p:nvPr>
            <p:ph idx="1"/>
          </p:nvPr>
        </p:nvSpPr>
        <p:spPr/>
        <p:txBody>
          <a:bodyPr/>
          <a:lstStyle/>
          <a:p>
            <a:pPr marL="114300" indent="0" algn="ctr">
              <a:buNone/>
            </a:pPr>
            <a:endParaRPr lang="it-IT" dirty="0" smtClean="0"/>
          </a:p>
          <a:p>
            <a:pPr marL="114300" indent="0" algn="ctr">
              <a:buNone/>
            </a:pPr>
            <a:r>
              <a:rPr lang="it-IT" sz="3600" b="1" dirty="0" smtClean="0"/>
              <a:t>Uno studente non può abbandonare il sistema scolastico prima di aver compiuto 16 anni e aver frequentato la scuola per 10 anni</a:t>
            </a:r>
            <a:endParaRPr lang="it-IT" sz="3600" b="1"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459856740"/>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Ex Obbligo formativo</a:t>
            </a:r>
            <a:br>
              <a:rPr lang="it-IT" b="1" dirty="0" smtClean="0"/>
            </a:br>
            <a:r>
              <a:rPr lang="it-IT" b="1" dirty="0" smtClean="0"/>
              <a:t>(</a:t>
            </a:r>
            <a:r>
              <a:rPr lang="it-IT" b="1" dirty="0" err="1" smtClean="0"/>
              <a:t>Dlgs</a:t>
            </a:r>
            <a:r>
              <a:rPr lang="it-IT" b="1" dirty="0" smtClean="0"/>
              <a:t> 76/2005)</a:t>
            </a:r>
            <a:endParaRPr lang="it-IT" b="1" dirty="0"/>
          </a:p>
        </p:txBody>
      </p:sp>
      <p:sp>
        <p:nvSpPr>
          <p:cNvPr id="3" name="Segnaposto contenuto 2"/>
          <p:cNvSpPr>
            <a:spLocks noGrp="1"/>
          </p:cNvSpPr>
          <p:nvPr>
            <p:ph idx="1"/>
          </p:nvPr>
        </p:nvSpPr>
        <p:spPr/>
        <p:txBody>
          <a:bodyPr>
            <a:normAutofit/>
          </a:bodyPr>
          <a:lstStyle/>
          <a:p>
            <a:pPr marL="114300" indent="0" algn="ctr">
              <a:buNone/>
            </a:pPr>
            <a:endParaRPr lang="it-IT" sz="3200" dirty="0" smtClean="0"/>
          </a:p>
          <a:p>
            <a:pPr marL="114300" indent="0" algn="ctr">
              <a:buNone/>
            </a:pPr>
            <a:r>
              <a:rPr lang="it-IT" sz="3200" dirty="0" smtClean="0"/>
              <a:t>Fino al diciottesimo anno di età un ragazzo è tenuto a scegliere tra una di queste tre possibilità formative:</a:t>
            </a:r>
          </a:p>
          <a:p>
            <a:pPr marL="571500" indent="-457200" algn="ctr">
              <a:buFont typeface="+mj-lt"/>
              <a:buAutoNum type="arabicPeriod"/>
            </a:pPr>
            <a:r>
              <a:rPr lang="it-IT" sz="3200" dirty="0" smtClean="0"/>
              <a:t>Istruzione</a:t>
            </a:r>
          </a:p>
          <a:p>
            <a:pPr marL="571500" indent="-457200" algn="ctr">
              <a:buFont typeface="+mj-lt"/>
              <a:buAutoNum type="arabicPeriod"/>
            </a:pPr>
            <a:r>
              <a:rPr lang="it-IT" sz="3200" dirty="0" smtClean="0"/>
              <a:t>Formazione professionale</a:t>
            </a:r>
          </a:p>
          <a:p>
            <a:pPr marL="571500" indent="-457200" algn="ctr">
              <a:buFont typeface="+mj-lt"/>
              <a:buAutoNum type="arabicPeriod"/>
            </a:pPr>
            <a:r>
              <a:rPr lang="it-IT" sz="3200" dirty="0" smtClean="0"/>
              <a:t>Apprendistato</a:t>
            </a:r>
            <a:endParaRPr lang="it-IT" sz="3200"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64569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Iscrizioni e passaggi</a:t>
            </a:r>
            <a:endParaRPr lang="it-IT" b="1" dirty="0"/>
          </a:p>
        </p:txBody>
      </p:sp>
      <p:sp>
        <p:nvSpPr>
          <p:cNvPr id="3" name="Segnaposto contenuto 2"/>
          <p:cNvSpPr>
            <a:spLocks noGrp="1"/>
          </p:cNvSpPr>
          <p:nvPr>
            <p:ph idx="1"/>
          </p:nvPr>
        </p:nvSpPr>
        <p:spPr/>
        <p:txBody>
          <a:bodyPr/>
          <a:lstStyle/>
          <a:p>
            <a:pPr marL="114300" indent="0" algn="ctr">
              <a:buNone/>
            </a:pPr>
            <a:endParaRPr lang="it-IT" dirty="0" smtClean="0"/>
          </a:p>
          <a:p>
            <a:pPr marL="114300" indent="0" algn="ctr">
              <a:buNone/>
            </a:pPr>
            <a:r>
              <a:rPr lang="it-IT" sz="3200" b="1" dirty="0" smtClean="0"/>
              <a:t>STUDENTI </a:t>
            </a:r>
            <a:r>
              <a:rPr lang="it-IT" sz="3200" b="1" dirty="0"/>
              <a:t>ISCRITTI ALLA CLASSE PRIMA</a:t>
            </a:r>
          </a:p>
          <a:p>
            <a:pPr marL="114300" indent="0" algn="just">
              <a:buNone/>
            </a:pPr>
            <a:endParaRPr lang="it-IT" sz="3200" dirty="0" smtClean="0"/>
          </a:p>
          <a:p>
            <a:pPr marL="114300" indent="0" algn="ctr">
              <a:buNone/>
            </a:pPr>
            <a:r>
              <a:rPr lang="it-IT" sz="3200" dirty="0" smtClean="0"/>
              <a:t>Gli </a:t>
            </a:r>
            <a:r>
              <a:rPr lang="it-IT" sz="3200" dirty="0"/>
              <a:t>alunni iscritti alla classe prima possono richiedere di passare ad un altro indirizzo di studi purché tale richiesta sia effettuata nel corso dei </a:t>
            </a:r>
            <a:r>
              <a:rPr lang="it-IT" sz="3200" b="1" dirty="0"/>
              <a:t>primi mesi dell’anno scolastico </a:t>
            </a:r>
            <a:r>
              <a:rPr lang="it-IT" sz="3200" dirty="0"/>
              <a:t>(entro le vacanze di </a:t>
            </a:r>
            <a:r>
              <a:rPr lang="it-IT" sz="3200" dirty="0" smtClean="0"/>
              <a:t>Natale)</a:t>
            </a:r>
          </a:p>
          <a:p>
            <a:pPr marL="114300" indent="0" algn="just">
              <a:buNone/>
            </a:pPr>
            <a:endParaRPr lang="it-IT" dirty="0"/>
          </a:p>
          <a:p>
            <a:pPr marL="114300" indent="0" algn="just">
              <a:buNone/>
            </a:pPr>
            <a:endParaRPr lang="it-IT"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7524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b="1" dirty="0" smtClean="0"/>
              <a:t>Studenti iscritti alla classe prima</a:t>
            </a:r>
            <a:br>
              <a:rPr lang="it-IT" sz="3600" b="1" dirty="0" smtClean="0"/>
            </a:br>
            <a:r>
              <a:rPr lang="it-IT" sz="3600" b="1" dirty="0" smtClean="0"/>
              <a:t>(passaggi)</a:t>
            </a:r>
            <a:endParaRPr lang="it-IT" sz="3600" b="1" dirty="0"/>
          </a:p>
        </p:txBody>
      </p:sp>
      <p:sp>
        <p:nvSpPr>
          <p:cNvPr id="3" name="Segnaposto contenuto 2"/>
          <p:cNvSpPr>
            <a:spLocks noGrp="1"/>
          </p:cNvSpPr>
          <p:nvPr>
            <p:ph idx="1"/>
          </p:nvPr>
        </p:nvSpPr>
        <p:spPr/>
        <p:txBody>
          <a:bodyPr>
            <a:normAutofit fontScale="77500" lnSpcReduction="20000"/>
          </a:bodyPr>
          <a:lstStyle/>
          <a:p>
            <a:pPr marL="114300" indent="0">
              <a:buNone/>
            </a:pPr>
            <a:r>
              <a:rPr lang="it-IT" sz="3200" b="1" dirty="0" smtClean="0"/>
              <a:t>Procedura:</a:t>
            </a:r>
          </a:p>
          <a:p>
            <a:pPr marL="114300" indent="0">
              <a:buNone/>
            </a:pPr>
            <a:endParaRPr lang="it-IT" sz="3200" b="1" dirty="0"/>
          </a:p>
          <a:p>
            <a:pPr marL="628650" indent="-514350" algn="just">
              <a:buFont typeface="+mj-lt"/>
              <a:buAutoNum type="arabicPeriod"/>
            </a:pPr>
            <a:r>
              <a:rPr lang="it-IT" sz="3200" b="1" dirty="0" smtClean="0"/>
              <a:t>Contattare </a:t>
            </a:r>
            <a:r>
              <a:rPr lang="it-IT" sz="3200" b="1" dirty="0"/>
              <a:t>il coordinatore di classe e/o il docente che si occupa di orientamento, </a:t>
            </a:r>
            <a:r>
              <a:rPr lang="it-IT" sz="3200" b="1" dirty="0" err="1"/>
              <a:t>riorientamento</a:t>
            </a:r>
            <a:r>
              <a:rPr lang="it-IT" sz="3200" b="1" dirty="0"/>
              <a:t> o disagio nella scuola di appartenenza e individuare la nuova scuola in cui trasferirsi;</a:t>
            </a:r>
          </a:p>
          <a:p>
            <a:pPr marL="628650" indent="-514350" algn="just">
              <a:buFont typeface="+mj-lt"/>
              <a:buAutoNum type="arabicPeriod"/>
            </a:pPr>
            <a:r>
              <a:rPr lang="it-IT" sz="3200" dirty="0" smtClean="0"/>
              <a:t>Contattare </a:t>
            </a:r>
            <a:r>
              <a:rPr lang="it-IT" sz="3200" dirty="0"/>
              <a:t>il Dirigente scolastico della scuola di destinazione, che verifica la possibilità di accogliere un nuovo studente sulla base degli elementi indicati da norme e regolamenti;</a:t>
            </a:r>
          </a:p>
          <a:p>
            <a:pPr marL="628650" indent="-514350" algn="just">
              <a:buFont typeface="+mj-lt"/>
              <a:buAutoNum type="arabicPeriod"/>
            </a:pPr>
            <a:r>
              <a:rPr lang="it-IT" sz="3200" b="1" dirty="0" smtClean="0"/>
              <a:t>Richiedere </a:t>
            </a:r>
            <a:r>
              <a:rPr lang="it-IT" sz="3200" b="1" dirty="0"/>
              <a:t>il nulla-osta </a:t>
            </a:r>
            <a:r>
              <a:rPr lang="it-IT" sz="3200" b="1" dirty="0" smtClean="0"/>
              <a:t>alla </a:t>
            </a:r>
            <a:r>
              <a:rPr lang="it-IT" sz="3200" b="1" dirty="0"/>
              <a:t>scuola di provenienza solo dopo aver verificato la possibilità di iscrizione nella nuova scuola.</a:t>
            </a:r>
          </a:p>
          <a:p>
            <a:pPr marL="114300" indent="0">
              <a:buNone/>
            </a:pPr>
            <a:endParaRPr lang="it-IT" sz="3200" b="1"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69751262"/>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b="1" dirty="0"/>
              <a:t>Studenti iscritti alla classe prima</a:t>
            </a:r>
            <a:br>
              <a:rPr lang="it-IT" sz="4000" b="1" dirty="0"/>
            </a:br>
            <a:r>
              <a:rPr lang="it-IT" sz="4000" b="1" dirty="0"/>
              <a:t>(passaggi)</a:t>
            </a:r>
          </a:p>
        </p:txBody>
      </p:sp>
      <p:sp>
        <p:nvSpPr>
          <p:cNvPr id="3" name="Segnaposto contenuto 2"/>
          <p:cNvSpPr>
            <a:spLocks noGrp="1"/>
          </p:cNvSpPr>
          <p:nvPr>
            <p:ph idx="1"/>
          </p:nvPr>
        </p:nvSpPr>
        <p:spPr/>
        <p:txBody>
          <a:bodyPr>
            <a:normAutofit/>
          </a:bodyPr>
          <a:lstStyle/>
          <a:p>
            <a:pPr marL="114300" indent="0" algn="ctr">
              <a:buNone/>
            </a:pPr>
            <a:endParaRPr lang="it-IT" sz="3600" dirty="0" smtClean="0"/>
          </a:p>
          <a:p>
            <a:pPr marL="114300" indent="0" algn="ctr">
              <a:buNone/>
            </a:pPr>
            <a:r>
              <a:rPr lang="it-IT" sz="3600" b="1" dirty="0" smtClean="0"/>
              <a:t>Nel </a:t>
            </a:r>
            <a:r>
              <a:rPr lang="it-IT" sz="3600" b="1" dirty="0"/>
              <a:t>caso la richiesta sia effettuata successivamente (dopo le vacanze di Natale) il passaggio è possibile solo al termine dell’anno scolastico</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929745562"/>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STUDENTI ISCRITTI ALLE CLASSI SUCCESSIVE ALLA PRIMA</a:t>
            </a:r>
          </a:p>
        </p:txBody>
      </p:sp>
      <p:sp>
        <p:nvSpPr>
          <p:cNvPr id="3" name="Segnaposto contenuto 2"/>
          <p:cNvSpPr>
            <a:spLocks noGrp="1"/>
          </p:cNvSpPr>
          <p:nvPr>
            <p:ph idx="1"/>
          </p:nvPr>
        </p:nvSpPr>
        <p:spPr/>
        <p:txBody>
          <a:bodyPr>
            <a:normAutofit/>
          </a:bodyPr>
          <a:lstStyle/>
          <a:p>
            <a:pPr marL="114300" indent="0">
              <a:buNone/>
            </a:pPr>
            <a:endParaRPr lang="it-IT" dirty="0" smtClean="0"/>
          </a:p>
          <a:p>
            <a:pPr marL="114300" indent="0" algn="ctr">
              <a:buNone/>
            </a:pPr>
            <a:r>
              <a:rPr lang="it-IT" sz="3200" b="1" dirty="0" smtClean="0"/>
              <a:t>Non </a:t>
            </a:r>
            <a:r>
              <a:rPr lang="it-IT" sz="3200" b="1" dirty="0"/>
              <a:t>sono ammessi passaggi ad altro indirizzo di studi dell’istruzione secondaria superiore in corso d’anno per le classi successive alla prima</a:t>
            </a:r>
            <a:r>
              <a:rPr lang="it-IT" sz="3200" b="1" dirty="0" smtClean="0"/>
              <a:t>.</a:t>
            </a:r>
          </a:p>
          <a:p>
            <a:pPr marL="114300" indent="0" algn="ctr">
              <a:buNone/>
            </a:pPr>
            <a:endParaRPr lang="it-IT" sz="3200" b="1" dirty="0"/>
          </a:p>
          <a:p>
            <a:pPr marL="114300" indent="0" algn="ctr">
              <a:buNone/>
            </a:pPr>
            <a:r>
              <a:rPr lang="it-IT" sz="3200" b="1" dirty="0"/>
              <a:t>Per il passaggio </a:t>
            </a:r>
            <a:r>
              <a:rPr lang="it-IT" sz="3200" b="1" dirty="0" smtClean="0"/>
              <a:t>si </a:t>
            </a:r>
            <a:r>
              <a:rPr lang="it-IT" sz="3200" b="1" dirty="0"/>
              <a:t>deve attendere la conclusione dell’anno scolastico.</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41060554"/>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STUDENTI ISCRITTI ALLE CLASSI SUCCESSIVE ALLA PRIMA</a:t>
            </a:r>
          </a:p>
        </p:txBody>
      </p:sp>
      <p:sp>
        <p:nvSpPr>
          <p:cNvPr id="3" name="Segnaposto contenuto 2"/>
          <p:cNvSpPr>
            <a:spLocks noGrp="1"/>
          </p:cNvSpPr>
          <p:nvPr>
            <p:ph idx="1"/>
          </p:nvPr>
        </p:nvSpPr>
        <p:spPr/>
        <p:txBody>
          <a:bodyPr>
            <a:normAutofit/>
          </a:bodyPr>
          <a:lstStyle/>
          <a:p>
            <a:pPr marL="114300" indent="0" algn="ctr">
              <a:buNone/>
            </a:pPr>
            <a:r>
              <a:rPr lang="it-IT" sz="3200" b="1" dirty="0" smtClean="0"/>
              <a:t>Il </a:t>
            </a:r>
            <a:r>
              <a:rPr lang="it-IT" sz="3200" b="1" dirty="0"/>
              <a:t>passaggio d’indirizzo, valutato dal consiglio di classe della scuola ricevente è condizionato sia dall’esito dell’analisi del curricolo seguito dallo studente, della verifica della compatibilità dei curricoli e dell’equipollenza dei piani di studio, sia dall’eventuale necessità d’integrazione tramite prove.</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891295333"/>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Caratteristiche dei diversi percorsi di istruzione</a:t>
            </a:r>
            <a:endParaRPr lang="it-IT" b="1" dirty="0"/>
          </a:p>
        </p:txBody>
      </p:sp>
      <p:sp>
        <p:nvSpPr>
          <p:cNvPr id="3" name="Segnaposto contenuto 2"/>
          <p:cNvSpPr>
            <a:spLocks noGrp="1"/>
          </p:cNvSpPr>
          <p:nvPr>
            <p:ph idx="1"/>
          </p:nvPr>
        </p:nvSpPr>
        <p:spPr>
          <a:xfrm>
            <a:off x="467544" y="1988840"/>
            <a:ext cx="7620000" cy="4800600"/>
          </a:xfrm>
        </p:spPr>
        <p:txBody>
          <a:bodyPr>
            <a:normAutofit lnSpcReduction="10000"/>
          </a:bodyPr>
          <a:lstStyle/>
          <a:p>
            <a:r>
              <a:rPr lang="it-IT" sz="3600" dirty="0" smtClean="0"/>
              <a:t>Orizzonti formativi</a:t>
            </a:r>
          </a:p>
          <a:p>
            <a:r>
              <a:rPr lang="it-IT" sz="3600" dirty="0"/>
              <a:t>Discipline di </a:t>
            </a:r>
            <a:r>
              <a:rPr lang="it-IT" sz="3600" dirty="0" smtClean="0"/>
              <a:t>riferimento</a:t>
            </a:r>
          </a:p>
          <a:p>
            <a:r>
              <a:rPr lang="it-IT" sz="3600" dirty="0"/>
              <a:t>Campi del sapere e oggetti di studio </a:t>
            </a:r>
            <a:r>
              <a:rPr lang="it-IT" sz="3600" dirty="0" smtClean="0"/>
              <a:t>interdisciplinari</a:t>
            </a:r>
          </a:p>
          <a:p>
            <a:r>
              <a:rPr lang="it-IT" sz="3600" dirty="0" err="1"/>
              <a:t>Macrocompetenze</a:t>
            </a:r>
            <a:endParaRPr lang="it-IT" sz="3600"/>
          </a:p>
          <a:p>
            <a:r>
              <a:rPr lang="it-IT" sz="3600" smtClean="0"/>
              <a:t>Ambiti </a:t>
            </a:r>
            <a:r>
              <a:rPr lang="it-IT" sz="3600" dirty="0" smtClean="0"/>
              <a:t>formativi per lo sviluppo delle competenze</a:t>
            </a:r>
          </a:p>
          <a:p>
            <a:r>
              <a:rPr lang="it-IT" sz="3600" dirty="0" smtClean="0"/>
              <a:t>Finalità dei diversi tipi di istruzione</a:t>
            </a:r>
            <a:endParaRPr lang="it-IT" sz="3600"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92777547"/>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STUDENTI ISCRITTI ALLE CLASSI SUCCESSIVE ALLA PRIMA</a:t>
            </a:r>
          </a:p>
        </p:txBody>
      </p:sp>
      <p:sp>
        <p:nvSpPr>
          <p:cNvPr id="3" name="Segnaposto contenuto 2"/>
          <p:cNvSpPr>
            <a:spLocks noGrp="1"/>
          </p:cNvSpPr>
          <p:nvPr>
            <p:ph idx="1"/>
          </p:nvPr>
        </p:nvSpPr>
        <p:spPr/>
        <p:txBody>
          <a:bodyPr/>
          <a:lstStyle/>
          <a:p>
            <a:pPr marL="114300" indent="0">
              <a:buNone/>
            </a:pPr>
            <a:endParaRPr lang="it-IT" dirty="0" smtClean="0"/>
          </a:p>
          <a:p>
            <a:pPr marL="114300" indent="0" algn="ctr">
              <a:buNone/>
            </a:pPr>
            <a:r>
              <a:rPr lang="it-IT" sz="3200" b="1" dirty="0" smtClean="0"/>
              <a:t>Si </a:t>
            </a:r>
            <a:r>
              <a:rPr lang="it-IT" sz="3200" b="1" dirty="0"/>
              <a:t>ricorda, pertanto, che non è consentito il passaggio ad altro indirizzo per lo studente nello stato di </a:t>
            </a:r>
            <a:r>
              <a:rPr lang="it-IT" sz="3200" i="1" dirty="0"/>
              <a:t>sospensione di giudizio </a:t>
            </a:r>
            <a:r>
              <a:rPr lang="it-IT" sz="3200" b="1" dirty="0"/>
              <a:t>in presenza di debito, anche se non caratterizzante il nuovo indirizzo di studi sia nel caso di passaggio previsto senza esami sia nel caso contrario</a:t>
            </a:r>
            <a:r>
              <a:rPr lang="it-IT" dirty="0"/>
              <a:t>.</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62859960"/>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STUDENTI ISCRITTI ALLE CLASSI SUCCESSIVE ALLA PRIMA</a:t>
            </a:r>
          </a:p>
        </p:txBody>
      </p:sp>
      <p:sp>
        <p:nvSpPr>
          <p:cNvPr id="3" name="Segnaposto contenuto 2"/>
          <p:cNvSpPr>
            <a:spLocks noGrp="1"/>
          </p:cNvSpPr>
          <p:nvPr>
            <p:ph idx="1"/>
          </p:nvPr>
        </p:nvSpPr>
        <p:spPr/>
        <p:txBody>
          <a:bodyPr/>
          <a:lstStyle/>
          <a:p>
            <a:pPr marL="114300" indent="0">
              <a:buNone/>
            </a:pPr>
            <a:r>
              <a:rPr lang="it-IT" dirty="0"/>
              <a:t>Si differenziano tre possibili situazioni</a:t>
            </a:r>
            <a:r>
              <a:rPr lang="it-IT" dirty="0" smtClean="0"/>
              <a:t>:</a:t>
            </a:r>
          </a:p>
          <a:p>
            <a:pPr marL="114300" indent="0" algn="just">
              <a:buNone/>
            </a:pPr>
            <a:r>
              <a:rPr lang="it-IT" b="1" dirty="0" smtClean="0"/>
              <a:t>1</a:t>
            </a:r>
            <a:r>
              <a:rPr lang="it-IT" b="1" dirty="0"/>
              <a:t>. Nel caso in cui lo studente venga promosso può chiedere di sostenere esami integrativi per essere inserito, nella scuola di destinazione, nella classe successiva a quella già frequentata.</a:t>
            </a:r>
          </a:p>
          <a:p>
            <a:pPr marL="114300" indent="0" algn="just">
              <a:buNone/>
            </a:pPr>
            <a:r>
              <a:rPr lang="it-IT" dirty="0"/>
              <a:t>2. Nel caso di studente non promosso, si può richiedere l’ammissione, nella nuova scuola, alla classe corrispondente a quella già frequentata e in tale caso è necessario sostenere esami integrativi;</a:t>
            </a:r>
          </a:p>
          <a:p>
            <a:pPr marL="114300" indent="0" algn="just">
              <a:buNone/>
            </a:pPr>
            <a:r>
              <a:rPr lang="it-IT" b="1" dirty="0"/>
              <a:t>3. Nel caso di studente con giudizio sospeso, questi è tenuto a svolgere le verifiche per il recupero del debito nella scuola di provenienza. In relazione ai risultati di tali verifiche lo studente verrà a trovarsi nella situazione 1 o 2.</a:t>
            </a:r>
          </a:p>
          <a:p>
            <a:pPr marL="114300" indent="0">
              <a:buNone/>
            </a:pPr>
            <a:endParaRPr lang="it-IT"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171286836"/>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down)">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200" b="1" dirty="0"/>
              <a:t>STUDENTI ISCRITTI ALLE CLASSI SUCCESSIVE ALLA PRIMA</a:t>
            </a:r>
          </a:p>
        </p:txBody>
      </p:sp>
      <p:sp>
        <p:nvSpPr>
          <p:cNvPr id="3" name="Segnaposto contenuto 2"/>
          <p:cNvSpPr>
            <a:spLocks noGrp="1"/>
          </p:cNvSpPr>
          <p:nvPr>
            <p:ph idx="1"/>
          </p:nvPr>
        </p:nvSpPr>
        <p:spPr/>
        <p:txBody>
          <a:bodyPr/>
          <a:lstStyle/>
          <a:p>
            <a:pPr marL="114300" indent="0">
              <a:buNone/>
            </a:pPr>
            <a:endParaRPr lang="it-IT" dirty="0"/>
          </a:p>
          <a:p>
            <a:pPr marL="114300" indent="0" algn="ctr">
              <a:buNone/>
            </a:pPr>
            <a:r>
              <a:rPr lang="it-IT" sz="3200" b="1" dirty="0"/>
              <a:t>La possibilità di inserimento di nuovi alunni in classi successive alla prima dipende da vari fattori che il Dirigente scolastico può prevedere solo in parte. Può quindi accadere che la scuola non sia in grado di assicurare l’accoglienza degli studenti.</a:t>
            </a:r>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779891982"/>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Esami d’idoneità</a:t>
            </a:r>
            <a:endParaRPr lang="it-IT" b="1" dirty="0"/>
          </a:p>
        </p:txBody>
      </p:sp>
      <p:sp>
        <p:nvSpPr>
          <p:cNvPr id="3" name="Segnaposto contenuto 2"/>
          <p:cNvSpPr>
            <a:spLocks noGrp="1"/>
          </p:cNvSpPr>
          <p:nvPr>
            <p:ph idx="1"/>
          </p:nvPr>
        </p:nvSpPr>
        <p:spPr/>
        <p:txBody>
          <a:bodyPr>
            <a:normAutofit fontScale="85000" lnSpcReduction="20000"/>
          </a:bodyPr>
          <a:lstStyle/>
          <a:p>
            <a:pPr marL="114300" indent="0">
              <a:buNone/>
            </a:pPr>
            <a:r>
              <a:rPr lang="it-IT" sz="2800" dirty="0"/>
              <a:t>L’esame di idoneità è possibile solo nei casi previsti dall’art. 192 del Testo Unico (1994</a:t>
            </a:r>
            <a:r>
              <a:rPr lang="it-IT" sz="2800" dirty="0" smtClean="0"/>
              <a:t>):</a:t>
            </a:r>
          </a:p>
          <a:p>
            <a:pPr marL="114300" indent="0">
              <a:buNone/>
            </a:pPr>
            <a:endParaRPr lang="it-IT" sz="2800" dirty="0"/>
          </a:p>
          <a:p>
            <a:pPr marL="628650" indent="-514350" algn="just">
              <a:buFont typeface="+mj-lt"/>
              <a:buAutoNum type="arabicPeriod"/>
            </a:pPr>
            <a:r>
              <a:rPr lang="it-IT" sz="2800" dirty="0" smtClean="0"/>
              <a:t>Lo </a:t>
            </a:r>
            <a:r>
              <a:rPr lang="it-IT" sz="2800" dirty="0"/>
              <a:t>studente che si ritiri entro il 15 marzo dell’anno scolastico in corso, può sostenere esami di idoneità presso il proprio o altri istituti per accedere alla classe successiva a quella frequentata;</a:t>
            </a:r>
          </a:p>
          <a:p>
            <a:pPr marL="628650" indent="-514350" algn="just">
              <a:buFont typeface="+mj-lt"/>
              <a:buAutoNum type="arabicPeriod"/>
            </a:pPr>
            <a:r>
              <a:rPr lang="it-IT" sz="2800" i="1" dirty="0" smtClean="0"/>
              <a:t>Lo </a:t>
            </a:r>
            <a:r>
              <a:rPr lang="it-IT" sz="2800" i="1" dirty="0"/>
              <a:t>studente che volesse recuperare l’anno o gli anni persi a seguito di non promozione: in tale caso non si tratta di abbreviazione del corso di studi, ma di effettivo recupero. Ad esempio: lo studente che ha frequentato la classe seconda e ottenga la promozione alla classe terza, può presentarsi agli esami di idoneità alla quarta solo nel caso che siano trascorsi 3 o più anni dal conseguimento del diploma di terza media.</a:t>
            </a:r>
          </a:p>
          <a:p>
            <a:pPr marL="114300" indent="0">
              <a:buNone/>
            </a:pPr>
            <a:endParaRPr lang="it-IT" sz="2800"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243154087"/>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2"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Siti utili</a:t>
            </a:r>
            <a:endParaRPr lang="it-IT" dirty="0"/>
          </a:p>
        </p:txBody>
      </p:sp>
      <p:sp>
        <p:nvSpPr>
          <p:cNvPr id="3" name="Segnaposto contenuto 2"/>
          <p:cNvSpPr>
            <a:spLocks noGrp="1"/>
          </p:cNvSpPr>
          <p:nvPr>
            <p:ph idx="1"/>
          </p:nvPr>
        </p:nvSpPr>
        <p:spPr/>
        <p:txBody>
          <a:bodyPr>
            <a:normAutofit/>
          </a:bodyPr>
          <a:lstStyle/>
          <a:p>
            <a:r>
              <a:rPr lang="it-IT" sz="4000" dirty="0" smtClean="0">
                <a:hlinkClick r:id="rId2"/>
              </a:rPr>
              <a:t>www.istruzione.it/orientamento/</a:t>
            </a:r>
            <a:endParaRPr lang="it-IT" sz="4000" dirty="0" smtClean="0"/>
          </a:p>
          <a:p>
            <a:pPr algn="ctr">
              <a:buNone/>
            </a:pPr>
            <a:endParaRPr lang="it-IT" sz="4000" dirty="0" smtClean="0">
              <a:hlinkClick r:id="rId3"/>
            </a:endParaRPr>
          </a:p>
          <a:p>
            <a:r>
              <a:rPr lang="it-IT" sz="4000" dirty="0" smtClean="0">
                <a:hlinkClick r:id="rId3"/>
              </a:rPr>
              <a:t>Adeguamento regionale</a:t>
            </a:r>
            <a:endParaRPr lang="it-IT" sz="4000" dirty="0" smtClean="0">
              <a:hlinkClick r:id="rId2"/>
            </a:endParaRPr>
          </a:p>
          <a:p>
            <a:pPr algn="ctr">
              <a:buNone/>
            </a:pPr>
            <a:r>
              <a:rPr lang="it-IT" sz="2800" dirty="0" smtClean="0"/>
              <a:t> </a:t>
            </a:r>
          </a:p>
          <a:p>
            <a:r>
              <a:rPr lang="it-IT" sz="4000" dirty="0" smtClean="0">
                <a:hlinkClick r:id="rId4"/>
              </a:rPr>
              <a:t>http://www.scuole.vda.it/</a:t>
            </a:r>
            <a:r>
              <a:rPr lang="it-IT" sz="4000" dirty="0" err="1" smtClean="0">
                <a:hlinkClick r:id="rId4"/>
              </a:rPr>
              <a:t>images</a:t>
            </a:r>
            <a:r>
              <a:rPr lang="it-IT" sz="4000" dirty="0" smtClean="0">
                <a:hlinkClick r:id="rId4"/>
              </a:rPr>
              <a:t>/studenti/</a:t>
            </a:r>
            <a:r>
              <a:rPr lang="it-IT" sz="4000" dirty="0" err="1" smtClean="0">
                <a:hlinkClick r:id="rId4"/>
              </a:rPr>
              <a:t>manuale.pdf</a:t>
            </a:r>
            <a:endParaRPr lang="it-IT" sz="4000" dirty="0">
              <a:hlinkClick r:id="rId5"/>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67544" y="764704"/>
            <a:ext cx="7620000" cy="4800600"/>
          </a:xfrm>
        </p:spPr>
        <p:txBody>
          <a:bodyPr>
            <a:noAutofit/>
          </a:bodyPr>
          <a:lstStyle/>
          <a:p>
            <a:pPr marL="114300" indent="0" algn="ctr">
              <a:buNone/>
            </a:pPr>
            <a:endParaRPr lang="it-IT" sz="8000" b="1" smtClean="0"/>
          </a:p>
          <a:p>
            <a:pPr marL="114300" indent="0" algn="ctr">
              <a:buNone/>
            </a:pPr>
            <a:r>
              <a:rPr lang="it-IT" sz="8000" b="1" smtClean="0"/>
              <a:t>Grazie </a:t>
            </a:r>
            <a:r>
              <a:rPr lang="it-IT" sz="8000" b="1" dirty="0" smtClean="0"/>
              <a:t>per </a:t>
            </a:r>
            <a:r>
              <a:rPr lang="it-IT" sz="8000" b="1" smtClean="0"/>
              <a:t>l’attenzione </a:t>
            </a:r>
            <a:endParaRPr lang="it-IT" sz="8000" b="1"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864179824"/>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a:r>
            <a:br>
              <a:rPr lang="it-IT" dirty="0" smtClean="0"/>
            </a:br>
            <a:r>
              <a:rPr lang="it-IT" b="1" dirty="0" smtClean="0"/>
              <a:t>Orizzonti formativi</a:t>
            </a:r>
            <a:r>
              <a:rPr lang="it-IT" b="1" dirty="0"/>
              <a:t/>
            </a:r>
            <a:br>
              <a:rPr lang="it-IT" b="1" dirty="0"/>
            </a:b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3715297896"/>
              </p:ext>
            </p:extLst>
          </p:nvPr>
        </p:nvGraphicFramePr>
        <p:xfrm>
          <a:off x="395536" y="1916832"/>
          <a:ext cx="7620000" cy="4541519"/>
        </p:xfrm>
        <a:graphic>
          <a:graphicData uri="http://schemas.openxmlformats.org/drawingml/2006/table">
            <a:tbl>
              <a:tblPr firstRow="1" bandRow="1">
                <a:tableStyleId>{616DA210-FB5B-4158-B5E0-FEB733F419BA}</a:tableStyleId>
              </a:tblPr>
              <a:tblGrid>
                <a:gridCol w="2242592"/>
                <a:gridCol w="5377408"/>
              </a:tblGrid>
              <a:tr h="370840">
                <a:tc>
                  <a:txBody>
                    <a:bodyPr/>
                    <a:lstStyle/>
                    <a:p>
                      <a:r>
                        <a:rPr lang="it-IT" sz="2800" dirty="0" smtClean="0"/>
                        <a:t>Licei</a:t>
                      </a:r>
                      <a:endParaRPr lang="it-IT" sz="2800" b="0" dirty="0"/>
                    </a:p>
                  </a:txBody>
                  <a:tcPr/>
                </a:tc>
                <a:tc>
                  <a:txBody>
                    <a:bodyPr/>
                    <a:lstStyle/>
                    <a:p>
                      <a:pPr algn="just"/>
                      <a:r>
                        <a:rPr lang="it-IT" sz="2800" dirty="0" smtClean="0"/>
                        <a:t>La vita dell’uomo: le scienze umane, le scienze naturali, le lingue, l’arte.</a:t>
                      </a:r>
                      <a:endParaRPr lang="it-IT" sz="2800" b="0" dirty="0"/>
                    </a:p>
                  </a:txBody>
                  <a:tcPr/>
                </a:tc>
              </a:tr>
              <a:tr h="370840">
                <a:tc>
                  <a:txBody>
                    <a:bodyPr/>
                    <a:lstStyle/>
                    <a:p>
                      <a:r>
                        <a:rPr lang="it-IT" sz="2800" dirty="0" smtClean="0"/>
                        <a:t>Tecnici</a:t>
                      </a:r>
                      <a:endParaRPr lang="it-IT" sz="2800" dirty="0"/>
                    </a:p>
                  </a:txBody>
                  <a:tcPr/>
                </a:tc>
                <a:tc>
                  <a:txBody>
                    <a:bodyPr/>
                    <a:lstStyle/>
                    <a:p>
                      <a:pPr algn="l"/>
                      <a:r>
                        <a:rPr lang="it-IT" sz="2800" dirty="0" smtClean="0"/>
                        <a:t>Innovazione e sviluppo di tecnologie e strategie metodologiche</a:t>
                      </a:r>
                      <a:endParaRPr lang="it-IT" sz="2800" b="0" dirty="0"/>
                    </a:p>
                  </a:txBody>
                  <a:tcPr/>
                </a:tc>
              </a:tr>
              <a:tr h="370840">
                <a:tc>
                  <a:txBody>
                    <a:bodyPr/>
                    <a:lstStyle/>
                    <a:p>
                      <a:r>
                        <a:rPr lang="it-IT" sz="2800" dirty="0" smtClean="0"/>
                        <a:t>Professionali</a:t>
                      </a:r>
                      <a:endParaRPr lang="it-IT" sz="2800" dirty="0"/>
                    </a:p>
                  </a:txBody>
                  <a:tcPr/>
                </a:tc>
                <a:tc>
                  <a:txBody>
                    <a:bodyPr/>
                    <a:lstStyle/>
                    <a:p>
                      <a:pPr algn="just"/>
                      <a:r>
                        <a:rPr lang="it-IT" sz="2800" dirty="0" smtClean="0"/>
                        <a:t>Applicazione e personalizzazione delle tecnologie e delle metodologie (artigianato, industria,</a:t>
                      </a:r>
                      <a:r>
                        <a:rPr lang="it-IT" sz="2800" baseline="0" dirty="0" smtClean="0"/>
                        <a:t> servizi)</a:t>
                      </a:r>
                      <a:endParaRPr lang="it-IT" sz="2800"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854253413"/>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
            </a:r>
            <a:br>
              <a:rPr lang="it-IT" dirty="0" smtClean="0"/>
            </a:br>
            <a:r>
              <a:rPr lang="it-IT" b="1" dirty="0" smtClean="0"/>
              <a:t>Discipline </a:t>
            </a:r>
            <a:r>
              <a:rPr lang="it-IT" b="1" dirty="0"/>
              <a:t>di riferimento</a:t>
            </a: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3310579624"/>
              </p:ext>
            </p:extLst>
          </p:nvPr>
        </p:nvGraphicFramePr>
        <p:xfrm>
          <a:off x="457200" y="1600200"/>
          <a:ext cx="7620000" cy="5151119"/>
        </p:xfrm>
        <a:graphic>
          <a:graphicData uri="http://schemas.openxmlformats.org/drawingml/2006/table">
            <a:tbl>
              <a:tblPr firstRow="1" bandRow="1">
                <a:tableStyleId>{616DA210-FB5B-4158-B5E0-FEB733F419BA}</a:tableStyleId>
              </a:tblPr>
              <a:tblGrid>
                <a:gridCol w="2458616"/>
                <a:gridCol w="5161384"/>
              </a:tblGrid>
              <a:tr h="370840">
                <a:tc>
                  <a:txBody>
                    <a:bodyPr/>
                    <a:lstStyle/>
                    <a:p>
                      <a:r>
                        <a:rPr lang="it-IT" sz="2800" dirty="0" smtClean="0"/>
                        <a:t>Licei</a:t>
                      </a:r>
                      <a:endParaRPr lang="it-IT" sz="2800" b="0" dirty="0"/>
                    </a:p>
                  </a:txBody>
                  <a:tcPr/>
                </a:tc>
                <a:tc>
                  <a:txBody>
                    <a:bodyPr/>
                    <a:lstStyle/>
                    <a:p>
                      <a:pPr marL="285750" indent="-285750">
                        <a:buFont typeface="Arial" panose="020B0604020202020204" pitchFamily="34" charset="0"/>
                        <a:buChar char="•"/>
                      </a:pPr>
                      <a:r>
                        <a:rPr lang="it-IT" sz="2400" dirty="0" smtClean="0"/>
                        <a:t>Umanistiche</a:t>
                      </a:r>
                    </a:p>
                    <a:p>
                      <a:pPr marL="285750" indent="-285750">
                        <a:buFont typeface="Arial" panose="020B0604020202020204" pitchFamily="34" charset="0"/>
                        <a:buChar char="•"/>
                      </a:pPr>
                      <a:r>
                        <a:rPr lang="it-IT" sz="2400" dirty="0" smtClean="0"/>
                        <a:t>Linguistiche</a:t>
                      </a:r>
                    </a:p>
                    <a:p>
                      <a:pPr marL="285750" indent="-285750">
                        <a:buFont typeface="Arial" panose="020B0604020202020204" pitchFamily="34" charset="0"/>
                        <a:buChar char="•"/>
                      </a:pPr>
                      <a:r>
                        <a:rPr lang="it-IT" sz="2400" dirty="0" smtClean="0"/>
                        <a:t>Scientifiche</a:t>
                      </a:r>
                    </a:p>
                    <a:p>
                      <a:pPr marL="285750" indent="-285750">
                        <a:buFont typeface="Arial" panose="020B0604020202020204" pitchFamily="34" charset="0"/>
                        <a:buChar char="•"/>
                      </a:pPr>
                      <a:r>
                        <a:rPr lang="it-IT" sz="2400" i="1" dirty="0" smtClean="0"/>
                        <a:t>Di</a:t>
                      </a:r>
                      <a:r>
                        <a:rPr lang="it-IT" sz="2400" i="1" baseline="0" dirty="0" smtClean="0"/>
                        <a:t> indirizzo</a:t>
                      </a:r>
                      <a:endParaRPr lang="it-IT" sz="2400" b="0" i="1" dirty="0"/>
                    </a:p>
                  </a:txBody>
                  <a:tcPr/>
                </a:tc>
              </a:tr>
              <a:tr h="370840">
                <a:tc>
                  <a:txBody>
                    <a:bodyPr/>
                    <a:lstStyle/>
                    <a:p>
                      <a:r>
                        <a:rPr lang="it-IT" sz="2800" dirty="0" smtClean="0"/>
                        <a:t>Tecnici</a:t>
                      </a:r>
                      <a:endParaRPr lang="it-IT" sz="2800" dirty="0"/>
                    </a:p>
                  </a:txBody>
                  <a:tcPr/>
                </a:tc>
                <a:tc>
                  <a:txBody>
                    <a:bodyPr/>
                    <a:lstStyle/>
                    <a:p>
                      <a:pPr algn="just"/>
                      <a:r>
                        <a:rPr lang="it-IT" sz="2800" dirty="0" smtClean="0"/>
                        <a:t>Scientifiche</a:t>
                      </a:r>
                      <a:r>
                        <a:rPr lang="it-IT" sz="2800" baseline="0" dirty="0" smtClean="0"/>
                        <a:t> e tecniche con l’obiettivo </a:t>
                      </a:r>
                      <a:r>
                        <a:rPr lang="it-IT" sz="2800" i="1" baseline="0" dirty="0" smtClean="0"/>
                        <a:t>dell’ideazione e della progettazione di apparati </a:t>
                      </a:r>
                      <a:r>
                        <a:rPr lang="it-IT" sz="2800" i="1" baseline="0" smtClean="0"/>
                        <a:t>e di piani </a:t>
                      </a:r>
                      <a:r>
                        <a:rPr lang="it-IT" sz="2800" i="1" baseline="0" dirty="0" smtClean="0"/>
                        <a:t>d’intervento</a:t>
                      </a:r>
                      <a:endParaRPr lang="it-IT" sz="2800" i="1" dirty="0"/>
                    </a:p>
                  </a:txBody>
                  <a:tcPr/>
                </a:tc>
              </a:tr>
              <a:tr h="370840">
                <a:tc>
                  <a:txBody>
                    <a:bodyPr/>
                    <a:lstStyle/>
                    <a:p>
                      <a:r>
                        <a:rPr lang="it-IT" sz="2800" dirty="0" smtClean="0"/>
                        <a:t>Professionali</a:t>
                      </a:r>
                      <a:endParaRPr lang="it-IT" sz="2800" dirty="0"/>
                    </a:p>
                  </a:txBody>
                  <a:tcPr/>
                </a:tc>
                <a:tc>
                  <a:txBody>
                    <a:bodyPr/>
                    <a:lstStyle/>
                    <a:p>
                      <a:pPr algn="just"/>
                      <a:r>
                        <a:rPr lang="it-IT" sz="2800" dirty="0" smtClean="0"/>
                        <a:t>Scientifiche</a:t>
                      </a:r>
                      <a:r>
                        <a:rPr lang="it-IT" sz="2800" baseline="0" dirty="0" smtClean="0"/>
                        <a:t> e tecniche con l’obiettivo </a:t>
                      </a:r>
                      <a:r>
                        <a:rPr lang="it-IT" sz="2800" i="1" baseline="0" dirty="0" smtClean="0"/>
                        <a:t>della produzione di manufatti e dell’erogazione di servizi</a:t>
                      </a:r>
                      <a:endParaRPr lang="it-IT" sz="2800" i="1"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284113620"/>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sz="4400" b="1" dirty="0" smtClean="0"/>
              <a:t>Campi del sapere e oggetti di studio </a:t>
            </a:r>
            <a:r>
              <a:rPr lang="it-IT" sz="4400" b="1" dirty="0"/>
              <a:t>interdisciplinari</a:t>
            </a:r>
            <a:r>
              <a:rPr lang="it-IT" b="1" dirty="0"/>
              <a:t/>
            </a:r>
            <a:br>
              <a:rPr lang="it-IT" b="1" dirty="0"/>
            </a:b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2480227305"/>
              </p:ext>
            </p:extLst>
          </p:nvPr>
        </p:nvGraphicFramePr>
        <p:xfrm>
          <a:off x="467544" y="1844824"/>
          <a:ext cx="7620000" cy="4236719"/>
        </p:xfrm>
        <a:graphic>
          <a:graphicData uri="http://schemas.openxmlformats.org/drawingml/2006/table">
            <a:tbl>
              <a:tblPr firstRow="1" bandRow="1">
                <a:tableStyleId>{616DA210-FB5B-4158-B5E0-FEB733F419BA}</a:tableStyleId>
              </a:tblPr>
              <a:tblGrid>
                <a:gridCol w="2458616"/>
                <a:gridCol w="5161384"/>
              </a:tblGrid>
              <a:tr h="370840">
                <a:tc>
                  <a:txBody>
                    <a:bodyPr/>
                    <a:lstStyle/>
                    <a:p>
                      <a:r>
                        <a:rPr lang="it-IT" sz="2800" dirty="0" smtClean="0"/>
                        <a:t>Licei</a:t>
                      </a:r>
                      <a:endParaRPr lang="it-IT" sz="2800" b="0" dirty="0"/>
                    </a:p>
                  </a:txBody>
                  <a:tcPr/>
                </a:tc>
                <a:tc>
                  <a:txBody>
                    <a:bodyPr/>
                    <a:lstStyle/>
                    <a:p>
                      <a:pPr marL="457200" indent="-457200" algn="just">
                        <a:buFont typeface="Arial" panose="020B0604020202020204" pitchFamily="34" charset="0"/>
                        <a:buChar char="•"/>
                      </a:pPr>
                      <a:r>
                        <a:rPr lang="it-IT" sz="2400" dirty="0" smtClean="0"/>
                        <a:t>Area</a:t>
                      </a:r>
                      <a:r>
                        <a:rPr lang="it-IT" sz="2400" baseline="0" dirty="0" smtClean="0"/>
                        <a:t> metodologica,</a:t>
                      </a:r>
                    </a:p>
                    <a:p>
                      <a:pPr marL="457200" indent="-457200" algn="just">
                        <a:buFont typeface="Arial" panose="020B0604020202020204" pitchFamily="34" charset="0"/>
                        <a:buChar char="•"/>
                      </a:pPr>
                      <a:r>
                        <a:rPr lang="it-IT" sz="2400" baseline="0" dirty="0" smtClean="0"/>
                        <a:t>area </a:t>
                      </a:r>
                      <a:r>
                        <a:rPr lang="it-IT" sz="2400" dirty="0" smtClean="0"/>
                        <a:t>logico-argomentativa,</a:t>
                      </a:r>
                    </a:p>
                    <a:p>
                      <a:pPr marL="457200" indent="-457200" algn="just">
                        <a:buFont typeface="Arial" panose="020B0604020202020204" pitchFamily="34" charset="0"/>
                        <a:buChar char="•"/>
                      </a:pPr>
                      <a:r>
                        <a:rPr lang="it-IT" sz="2400" dirty="0" smtClean="0"/>
                        <a:t>area</a:t>
                      </a:r>
                      <a:r>
                        <a:rPr lang="it-IT" sz="2400" baseline="0" dirty="0" smtClean="0"/>
                        <a:t> linguistica e comunicativa,</a:t>
                      </a:r>
                    </a:p>
                    <a:p>
                      <a:pPr marL="457200" indent="-457200" algn="just">
                        <a:buFont typeface="Arial" panose="020B0604020202020204" pitchFamily="34" charset="0"/>
                        <a:buChar char="•"/>
                      </a:pPr>
                      <a:r>
                        <a:rPr lang="it-IT" sz="2400" baseline="0" dirty="0" smtClean="0"/>
                        <a:t>area storico–umanistica,</a:t>
                      </a:r>
                    </a:p>
                    <a:p>
                      <a:pPr marL="457200" indent="-457200" algn="just">
                        <a:buFont typeface="Arial" panose="020B0604020202020204" pitchFamily="34" charset="0"/>
                        <a:buChar char="•"/>
                      </a:pPr>
                      <a:r>
                        <a:rPr lang="it-IT" sz="2400" baseline="0" dirty="0" smtClean="0"/>
                        <a:t>area scientifico-matematica.</a:t>
                      </a:r>
                      <a:endParaRPr lang="it-IT" sz="2400" b="0" dirty="0"/>
                    </a:p>
                  </a:txBody>
                  <a:tcPr/>
                </a:tc>
              </a:tr>
              <a:tr h="370840">
                <a:tc>
                  <a:txBody>
                    <a:bodyPr/>
                    <a:lstStyle/>
                    <a:p>
                      <a:r>
                        <a:rPr lang="it-IT" sz="2800" dirty="0" smtClean="0"/>
                        <a:t>Tecnici</a:t>
                      </a:r>
                      <a:endParaRPr lang="it-IT" sz="2800" dirty="0"/>
                    </a:p>
                  </a:txBody>
                  <a:tcPr/>
                </a:tc>
                <a:tc>
                  <a:txBody>
                    <a:bodyPr/>
                    <a:lstStyle/>
                    <a:p>
                      <a:pPr algn="just"/>
                      <a:r>
                        <a:rPr lang="it-IT" sz="2800" dirty="0" smtClean="0"/>
                        <a:t>Processi</a:t>
                      </a:r>
                      <a:r>
                        <a:rPr lang="it-IT" sz="2800" baseline="0" dirty="0" smtClean="0"/>
                        <a:t> e prodotti in ambito economico o tecnologico.</a:t>
                      </a:r>
                      <a:endParaRPr lang="it-IT" sz="2800" dirty="0"/>
                    </a:p>
                  </a:txBody>
                  <a:tcPr/>
                </a:tc>
              </a:tr>
              <a:tr h="370840">
                <a:tc>
                  <a:txBody>
                    <a:bodyPr/>
                    <a:lstStyle/>
                    <a:p>
                      <a:r>
                        <a:rPr lang="it-IT" sz="2800" dirty="0" smtClean="0"/>
                        <a:t>Professionali</a:t>
                      </a:r>
                      <a:endParaRPr lang="it-IT" sz="2800" dirty="0"/>
                    </a:p>
                  </a:txBody>
                  <a:tcPr/>
                </a:tc>
                <a:tc>
                  <a:txBody>
                    <a:bodyPr/>
                    <a:lstStyle/>
                    <a:p>
                      <a:pPr algn="just"/>
                      <a:r>
                        <a:rPr lang="it-IT" sz="2800" dirty="0" smtClean="0"/>
                        <a:t>Distribuzione/erogazione</a:t>
                      </a:r>
                      <a:r>
                        <a:rPr lang="it-IT" sz="2800" baseline="0" dirty="0" smtClean="0"/>
                        <a:t> del prodotto/servizio e manutenzione ed assistenza tecnica.</a:t>
                      </a:r>
                      <a:endParaRPr lang="it-IT" sz="2800" b="1"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1394122199"/>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b="1" dirty="0" err="1"/>
              <a:t>Macrocompetenze</a:t>
            </a: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2655663030"/>
              </p:ext>
            </p:extLst>
          </p:nvPr>
        </p:nvGraphicFramePr>
        <p:xfrm>
          <a:off x="457200" y="1600200"/>
          <a:ext cx="7620000" cy="4968239"/>
        </p:xfrm>
        <a:graphic>
          <a:graphicData uri="http://schemas.openxmlformats.org/drawingml/2006/table">
            <a:tbl>
              <a:tblPr firstRow="1" bandRow="1">
                <a:tableStyleId>{616DA210-FB5B-4158-B5E0-FEB733F419BA}</a:tableStyleId>
              </a:tblPr>
              <a:tblGrid>
                <a:gridCol w="2242592"/>
                <a:gridCol w="5377408"/>
              </a:tblGrid>
              <a:tr h="370840">
                <a:tc>
                  <a:txBody>
                    <a:bodyPr/>
                    <a:lstStyle/>
                    <a:p>
                      <a:r>
                        <a:rPr lang="it-IT" sz="2800" dirty="0" smtClean="0"/>
                        <a:t>Licei</a:t>
                      </a:r>
                      <a:endParaRPr lang="it-IT" sz="2800" b="0" dirty="0"/>
                    </a:p>
                  </a:txBody>
                  <a:tcPr/>
                </a:tc>
                <a:tc>
                  <a:txBody>
                    <a:bodyPr/>
                    <a:lstStyle/>
                    <a:p>
                      <a:pPr algn="just"/>
                      <a:r>
                        <a:rPr lang="it-IT" sz="2800" dirty="0" smtClean="0"/>
                        <a:t>Problematizzare,</a:t>
                      </a:r>
                      <a:r>
                        <a:rPr lang="it-IT" sz="2800" baseline="0" dirty="0" smtClean="0"/>
                        <a:t> contestualizzare, argomentare, inferire, prendere posizione, progettare</a:t>
                      </a:r>
                      <a:endParaRPr lang="it-IT" sz="2800" b="0" dirty="0"/>
                    </a:p>
                  </a:txBody>
                  <a:tcPr/>
                </a:tc>
              </a:tr>
              <a:tr h="370840">
                <a:tc>
                  <a:txBody>
                    <a:bodyPr/>
                    <a:lstStyle/>
                    <a:p>
                      <a:r>
                        <a:rPr lang="it-IT" sz="2800" dirty="0" smtClean="0"/>
                        <a:t>Tecnici</a:t>
                      </a:r>
                      <a:endParaRPr lang="it-IT" sz="2800" dirty="0"/>
                    </a:p>
                  </a:txBody>
                  <a:tcPr/>
                </a:tc>
                <a:tc>
                  <a:txBody>
                    <a:bodyPr/>
                    <a:lstStyle/>
                    <a:p>
                      <a:pPr algn="l"/>
                      <a:r>
                        <a:rPr lang="it-IT" sz="2800" dirty="0" smtClean="0"/>
                        <a:t>Ideazione, progettazione, pianificazione, gestione di processi e di prodotti</a:t>
                      </a:r>
                      <a:endParaRPr lang="it-IT" sz="2800" dirty="0"/>
                    </a:p>
                  </a:txBody>
                  <a:tcPr/>
                </a:tc>
              </a:tr>
              <a:tr h="370840">
                <a:tc>
                  <a:txBody>
                    <a:bodyPr/>
                    <a:lstStyle/>
                    <a:p>
                      <a:r>
                        <a:rPr lang="it-IT" sz="2800" dirty="0" smtClean="0"/>
                        <a:t>Professionali</a:t>
                      </a:r>
                      <a:endParaRPr lang="it-IT" sz="2800" dirty="0"/>
                    </a:p>
                  </a:txBody>
                  <a:tcPr/>
                </a:tc>
                <a:tc>
                  <a:txBody>
                    <a:bodyPr/>
                    <a:lstStyle/>
                    <a:p>
                      <a:pPr algn="just"/>
                      <a:r>
                        <a:rPr lang="it-IT" sz="2800" dirty="0" smtClean="0"/>
                        <a:t>Utilizzo</a:t>
                      </a:r>
                      <a:r>
                        <a:rPr lang="it-IT" sz="2800" baseline="0" dirty="0" smtClean="0"/>
                        <a:t> di tecnologie specifiche, scelta di opportuni strumenti tecnologici e strategie, saper lavorare in équipe, applicare la normativa di riferimento.</a:t>
                      </a:r>
                      <a:endParaRPr lang="it-IT" sz="2800"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037253730"/>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600" dirty="0" smtClean="0"/>
              <a:t/>
            </a:r>
            <a:br>
              <a:rPr lang="it-IT" sz="3600" dirty="0" smtClean="0"/>
            </a:br>
            <a:r>
              <a:rPr lang="it-IT" sz="3600" b="1" dirty="0" smtClean="0"/>
              <a:t>Ambiti  formativi </a:t>
            </a:r>
            <a:r>
              <a:rPr lang="it-IT" sz="3600" b="1" dirty="0"/>
              <a:t>per lo sviluppo delle competenze</a:t>
            </a:r>
            <a:r>
              <a:rPr lang="it-IT" b="1" dirty="0"/>
              <a:t/>
            </a:r>
            <a:br>
              <a:rPr lang="it-IT" b="1" dirty="0"/>
            </a:br>
            <a:endParaRPr lang="it-IT" b="1"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25107386"/>
              </p:ext>
            </p:extLst>
          </p:nvPr>
        </p:nvGraphicFramePr>
        <p:xfrm>
          <a:off x="395536" y="1844824"/>
          <a:ext cx="7620000" cy="4541519"/>
        </p:xfrm>
        <a:graphic>
          <a:graphicData uri="http://schemas.openxmlformats.org/drawingml/2006/table">
            <a:tbl>
              <a:tblPr firstRow="1" bandRow="1">
                <a:tableStyleId>{616DA210-FB5B-4158-B5E0-FEB733F419BA}</a:tableStyleId>
              </a:tblPr>
              <a:tblGrid>
                <a:gridCol w="2242592"/>
                <a:gridCol w="5377408"/>
              </a:tblGrid>
              <a:tr h="370840">
                <a:tc>
                  <a:txBody>
                    <a:bodyPr/>
                    <a:lstStyle/>
                    <a:p>
                      <a:r>
                        <a:rPr lang="it-IT" sz="2800" dirty="0" smtClean="0"/>
                        <a:t>Licei</a:t>
                      </a:r>
                      <a:endParaRPr lang="it-IT" sz="2800" b="0" dirty="0"/>
                    </a:p>
                  </a:txBody>
                  <a:tcPr/>
                </a:tc>
                <a:tc>
                  <a:txBody>
                    <a:bodyPr/>
                    <a:lstStyle/>
                    <a:p>
                      <a:pPr algn="just"/>
                      <a:r>
                        <a:rPr lang="it-IT" sz="2800" dirty="0" smtClean="0"/>
                        <a:t>Discipline in </a:t>
                      </a:r>
                      <a:r>
                        <a:rPr lang="it-IT" sz="2800" dirty="0" smtClean="0">
                          <a:solidFill>
                            <a:srgbClr val="C00000"/>
                          </a:solidFill>
                        </a:rPr>
                        <a:t>prospettiva sistemica</a:t>
                      </a:r>
                      <a:r>
                        <a:rPr lang="it-IT" sz="2800" dirty="0" smtClean="0"/>
                        <a:t>; metodi d’indagine; </a:t>
                      </a:r>
                      <a:r>
                        <a:rPr lang="it-IT" sz="2800" dirty="0" smtClean="0">
                          <a:solidFill>
                            <a:srgbClr val="C00000"/>
                          </a:solidFill>
                        </a:rPr>
                        <a:t>lettura, analisi, traduzione  e interpretazione </a:t>
                      </a:r>
                      <a:r>
                        <a:rPr lang="it-IT" sz="2800" dirty="0" smtClean="0"/>
                        <a:t>di testi e opere d’arte; </a:t>
                      </a:r>
                      <a:r>
                        <a:rPr lang="it-IT" sz="2800" dirty="0" smtClean="0">
                          <a:solidFill>
                            <a:srgbClr val="C00000"/>
                          </a:solidFill>
                        </a:rPr>
                        <a:t>modalità espositive</a:t>
                      </a:r>
                      <a:r>
                        <a:rPr lang="it-IT" sz="2800" dirty="0" smtClean="0"/>
                        <a:t> scritte e orali; </a:t>
                      </a:r>
                      <a:r>
                        <a:rPr lang="it-IT" sz="2800" dirty="0" smtClean="0">
                          <a:solidFill>
                            <a:srgbClr val="C00000"/>
                          </a:solidFill>
                        </a:rPr>
                        <a:t>laboratori scientifici.</a:t>
                      </a:r>
                      <a:endParaRPr lang="it-IT" sz="2800" b="0" dirty="0" smtClean="0">
                        <a:solidFill>
                          <a:srgbClr val="C00000"/>
                        </a:solidFill>
                      </a:endParaRPr>
                    </a:p>
                  </a:txBody>
                  <a:tcPr/>
                </a:tc>
              </a:tr>
              <a:tr h="370840">
                <a:tc>
                  <a:txBody>
                    <a:bodyPr/>
                    <a:lstStyle/>
                    <a:p>
                      <a:r>
                        <a:rPr lang="it-IT" sz="2800" dirty="0" smtClean="0"/>
                        <a:t>Tecnici</a:t>
                      </a:r>
                      <a:endParaRPr lang="it-IT" sz="2800" dirty="0"/>
                    </a:p>
                  </a:txBody>
                  <a:tcPr/>
                </a:tc>
                <a:tc>
                  <a:txBody>
                    <a:bodyPr/>
                    <a:lstStyle/>
                    <a:p>
                      <a:r>
                        <a:rPr lang="it-IT" sz="2800" dirty="0" smtClean="0">
                          <a:solidFill>
                            <a:srgbClr val="C00000"/>
                          </a:solidFill>
                        </a:rPr>
                        <a:t>Tecnologia e Metodologia </a:t>
                      </a:r>
                      <a:r>
                        <a:rPr lang="it-IT" sz="2800" dirty="0" smtClean="0"/>
                        <a:t>in diverse</a:t>
                      </a:r>
                      <a:r>
                        <a:rPr lang="it-IT" sz="2800" baseline="0" dirty="0" smtClean="0"/>
                        <a:t> aree tematiche</a:t>
                      </a:r>
                      <a:endParaRPr lang="it-IT" sz="2800" dirty="0"/>
                    </a:p>
                  </a:txBody>
                  <a:tcPr/>
                </a:tc>
              </a:tr>
              <a:tr h="370840">
                <a:tc>
                  <a:txBody>
                    <a:bodyPr/>
                    <a:lstStyle/>
                    <a:p>
                      <a:r>
                        <a:rPr lang="it-IT" sz="2800" dirty="0" smtClean="0"/>
                        <a:t>Professionali</a:t>
                      </a:r>
                      <a:endParaRPr lang="it-IT" sz="2800" dirty="0"/>
                    </a:p>
                  </a:txBody>
                  <a:tcPr/>
                </a:tc>
                <a:tc>
                  <a:txBody>
                    <a:bodyPr/>
                    <a:lstStyle/>
                    <a:p>
                      <a:r>
                        <a:rPr lang="it-IT" sz="2800" dirty="0" smtClean="0">
                          <a:solidFill>
                            <a:srgbClr val="C00000"/>
                          </a:solidFill>
                        </a:rPr>
                        <a:t>Filiere del mondo del lavoro</a:t>
                      </a:r>
                      <a:r>
                        <a:rPr lang="it-IT" sz="2800" dirty="0" smtClean="0"/>
                        <a:t>,</a:t>
                      </a:r>
                      <a:r>
                        <a:rPr lang="it-IT" sz="2800" baseline="0" dirty="0" smtClean="0"/>
                        <a:t> s</a:t>
                      </a:r>
                      <a:r>
                        <a:rPr lang="it-IT" sz="2800" dirty="0" smtClean="0"/>
                        <a:t>ettori produttivi e dei servizi</a:t>
                      </a:r>
                      <a:endParaRPr lang="it-IT" sz="2800"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759399357"/>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a:r>
            <a:br>
              <a:rPr lang="it-IT" dirty="0"/>
            </a:br>
            <a:r>
              <a:rPr lang="it-IT" b="1" dirty="0"/>
              <a:t>Finalità dei diversi tipi di istruzione</a:t>
            </a:r>
            <a:r>
              <a:rPr lang="it-IT" dirty="0"/>
              <a:t/>
            </a:r>
            <a:br>
              <a:rPr lang="it-IT" dirty="0"/>
            </a:b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xmlns="" xmlns:p="http://schemas.openxmlformats.org/presentationml/2006/main" xmlns:r="http://schemas.openxmlformats.org/officeDocument/2006/relationships" xmlns:a="http://schemas.openxmlformats.org/drawingml/2006/main" val="1000996736"/>
              </p:ext>
            </p:extLst>
          </p:nvPr>
        </p:nvGraphicFramePr>
        <p:xfrm>
          <a:off x="457200" y="1600200"/>
          <a:ext cx="7620000" cy="4663440"/>
        </p:xfrm>
        <a:graphic>
          <a:graphicData uri="http://schemas.openxmlformats.org/drawingml/2006/table">
            <a:tbl>
              <a:tblPr firstRow="1" bandRow="1">
                <a:tableStyleId>{616DA210-FB5B-4158-B5E0-FEB733F419BA}</a:tableStyleId>
              </a:tblPr>
              <a:tblGrid>
                <a:gridCol w="1810544"/>
                <a:gridCol w="5809456"/>
              </a:tblGrid>
              <a:tr h="370840">
                <a:tc>
                  <a:txBody>
                    <a:bodyPr/>
                    <a:lstStyle/>
                    <a:p>
                      <a:r>
                        <a:rPr lang="it-IT" sz="2400" dirty="0" smtClean="0"/>
                        <a:t>Licei</a:t>
                      </a:r>
                      <a:endParaRPr lang="it-IT" sz="2400" dirty="0"/>
                    </a:p>
                  </a:txBody>
                  <a:tcPr/>
                </a:tc>
                <a:tc>
                  <a:txBody>
                    <a:bodyPr/>
                    <a:lstStyle/>
                    <a:p>
                      <a:pPr algn="just"/>
                      <a:r>
                        <a:rPr lang="it-IT" sz="2400" dirty="0" smtClean="0"/>
                        <a:t>Fornire allo studente gli strumenti culturali e metodologici per una comprensione approfondita della realtà,</a:t>
                      </a:r>
                      <a:r>
                        <a:rPr lang="it-IT" sz="2400" baseline="0" dirty="0" smtClean="0"/>
                        <a:t> facendogli </a:t>
                      </a:r>
                      <a:r>
                        <a:rPr lang="it-IT" sz="2400" dirty="0" smtClean="0"/>
                        <a:t>acquisire un atteggiamento  razionale, creativo,</a:t>
                      </a:r>
                      <a:r>
                        <a:rPr lang="it-IT" sz="2400" baseline="0" dirty="0" smtClean="0"/>
                        <a:t> progettuale e critico.</a:t>
                      </a:r>
                      <a:endParaRPr lang="it-IT" sz="2400" dirty="0"/>
                    </a:p>
                  </a:txBody>
                  <a:tcPr/>
                </a:tc>
              </a:tr>
              <a:tr h="370840">
                <a:tc>
                  <a:txBody>
                    <a:bodyPr/>
                    <a:lstStyle/>
                    <a:p>
                      <a:r>
                        <a:rPr lang="it-IT" sz="2400" dirty="0" smtClean="0"/>
                        <a:t>Tecnici</a:t>
                      </a:r>
                      <a:endParaRPr lang="it-IT" sz="2400" dirty="0"/>
                    </a:p>
                  </a:txBody>
                  <a:tcPr/>
                </a:tc>
                <a:tc>
                  <a:txBody>
                    <a:bodyPr/>
                    <a:lstStyle/>
                    <a:p>
                      <a:pPr algn="just"/>
                      <a:r>
                        <a:rPr lang="it-IT" sz="2400" dirty="0" smtClean="0"/>
                        <a:t>Fornire allo studente una solida formazione di base e</a:t>
                      </a:r>
                      <a:r>
                        <a:rPr lang="it-IT" sz="2400" baseline="0" dirty="0" smtClean="0"/>
                        <a:t> competenze tecnico-scientifiche (economiche e tecnologiche) spendibili in diversi settori economico-produttivi</a:t>
                      </a:r>
                      <a:endParaRPr lang="it-IT" sz="2400" dirty="0"/>
                    </a:p>
                  </a:txBody>
                  <a:tcPr/>
                </a:tc>
              </a:tr>
              <a:tr h="370840">
                <a:tc>
                  <a:txBody>
                    <a:bodyPr/>
                    <a:lstStyle/>
                    <a:p>
                      <a:r>
                        <a:rPr lang="it-IT" sz="2400" dirty="0" smtClean="0"/>
                        <a:t>Professionali</a:t>
                      </a:r>
                      <a:endParaRPr lang="it-IT" sz="2400" dirty="0"/>
                    </a:p>
                  </a:txBody>
                  <a:tcPr/>
                </a:tc>
                <a:tc>
                  <a:txBody>
                    <a:bodyPr/>
                    <a:lstStyle/>
                    <a:p>
                      <a:pPr algn="just"/>
                      <a:r>
                        <a:rPr lang="it-IT" sz="2400" dirty="0" smtClean="0"/>
                        <a:t>Fornire allo studente le</a:t>
                      </a:r>
                      <a:r>
                        <a:rPr lang="it-IT" sz="2400" baseline="0" dirty="0" smtClean="0"/>
                        <a:t> necessarie capacità operative attinenti al campo di lavoro prescelto (industria, artigianato, servizi)</a:t>
                      </a:r>
                      <a:endParaRPr lang="it-IT" sz="2400" dirty="0"/>
                    </a:p>
                  </a:txBody>
                  <a:tcPr/>
                </a:tc>
              </a:tr>
            </a:tbl>
          </a:graphicData>
        </a:graphic>
      </p:graphicFrame>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3290584588"/>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hlinkClick r:id="rId2"/>
              </a:rPr>
              <a:t>Istruzione liceale</a:t>
            </a:r>
            <a:endParaRPr lang="it-IT" b="1" dirty="0"/>
          </a:p>
        </p:txBody>
      </p:sp>
      <p:sp>
        <p:nvSpPr>
          <p:cNvPr id="3" name="Segnaposto contenuto 2"/>
          <p:cNvSpPr>
            <a:spLocks noGrp="1"/>
          </p:cNvSpPr>
          <p:nvPr>
            <p:ph idx="1"/>
          </p:nvPr>
        </p:nvSpPr>
        <p:spPr/>
        <p:txBody>
          <a:bodyPr>
            <a:normAutofit/>
          </a:bodyPr>
          <a:lstStyle/>
          <a:p>
            <a:r>
              <a:rPr lang="it-IT" sz="2800" dirty="0" smtClean="0"/>
              <a:t>Classico</a:t>
            </a:r>
          </a:p>
          <a:p>
            <a:r>
              <a:rPr lang="it-IT" sz="2800" dirty="0" smtClean="0"/>
              <a:t>Classico bilingue</a:t>
            </a:r>
          </a:p>
          <a:p>
            <a:r>
              <a:rPr lang="it-IT" sz="2800" dirty="0" smtClean="0"/>
              <a:t>Scientifico</a:t>
            </a:r>
          </a:p>
          <a:p>
            <a:r>
              <a:rPr lang="it-IT" sz="2800" dirty="0" smtClean="0"/>
              <a:t>Scientifico opzione scienze applicate</a:t>
            </a:r>
          </a:p>
          <a:p>
            <a:r>
              <a:rPr lang="it-IT" sz="2800" dirty="0" smtClean="0"/>
              <a:t>Linguistico</a:t>
            </a:r>
          </a:p>
          <a:p>
            <a:r>
              <a:rPr lang="it-IT" sz="2800" dirty="0" smtClean="0"/>
              <a:t>Scienze umane</a:t>
            </a:r>
          </a:p>
          <a:p>
            <a:r>
              <a:rPr lang="it-IT" sz="2800" dirty="0" smtClean="0"/>
              <a:t>Scienze umane opzione economico - sociale</a:t>
            </a:r>
          </a:p>
          <a:p>
            <a:r>
              <a:rPr lang="it-IT" sz="2800" dirty="0" smtClean="0"/>
              <a:t>Artistico – indirizzo Grafica</a:t>
            </a:r>
          </a:p>
          <a:p>
            <a:r>
              <a:rPr lang="it-IT" sz="2800" dirty="0" smtClean="0"/>
              <a:t>Musicale</a:t>
            </a:r>
            <a:endParaRPr lang="it-IT" sz="2800" dirty="0"/>
          </a:p>
        </p:txBody>
      </p:sp>
    </p:spTree>
    <p:extLst>
      <p:ext uri="{BB962C8B-B14F-4D97-AF65-F5344CB8AC3E}">
        <p14:creationId xmlns:p14="http://schemas.microsoft.com/office/powerpoint/2010/main" xmlns="" xmlns:p="http://schemas.openxmlformats.org/presentationml/2006/main" xmlns:r="http://schemas.openxmlformats.org/officeDocument/2006/relationships" xmlns:a="http://schemas.openxmlformats.org/drawingml/2006/main" val="2206387089"/>
      </p:ext>
    </p:extLst>
  </p:cSld>
  <p:clrMapOvr>
    <a:masterClrMapping/>
  </p:clrMapOvr>
  <mc:AlternateContent>
    <mc:Choice xmlns:mc="http://schemas.openxmlformats.org/markup-compatibility/2006" xmlns:p14="http://schemas.microsoft.com/office/powerpoint/2010/main" xmlns="" xmlns:p="http://schemas.openxmlformats.org/presentationml/2006/main" xmlns:r="http://schemas.openxmlformats.org/officeDocument/2006/relationships" xmlns:a="http://schemas.openxmlformats.org/drawingml/2006/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te">
  <a:themeElements>
    <a:clrScheme name="Adiacent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t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506</TotalTime>
  <Words>1310</Words>
  <Application>Microsoft Macintosh PowerPoint</Application>
  <PresentationFormat>Presentazione su schermo (4:3)</PresentationFormat>
  <Paragraphs>153</Paragraphs>
  <Slides>25</Slides>
  <Notes>1</Notes>
  <HiddenSlides>13</HiddenSlides>
  <MMClips>0</MMClips>
  <ScaleCrop>false</ScaleCrop>
  <HeadingPairs>
    <vt:vector size="4" baseType="variant">
      <vt:variant>
        <vt:lpstr>Modello struttura</vt:lpstr>
      </vt:variant>
      <vt:variant>
        <vt:i4>1</vt:i4>
      </vt:variant>
      <vt:variant>
        <vt:lpstr>Titoli diapositive</vt:lpstr>
      </vt:variant>
      <vt:variant>
        <vt:i4>25</vt:i4>
      </vt:variant>
    </vt:vector>
  </HeadingPairs>
  <TitlesOfParts>
    <vt:vector size="26" baseType="lpstr">
      <vt:lpstr>Adiacente</vt:lpstr>
      <vt:lpstr>Istruzione del 2° ciclo</vt:lpstr>
      <vt:lpstr>Caratteristiche dei diversi percorsi di istruzione</vt:lpstr>
      <vt:lpstr> Orizzonti formativi </vt:lpstr>
      <vt:lpstr> Discipline di riferimento </vt:lpstr>
      <vt:lpstr> Campi del sapere e oggetti di studio interdisciplinari </vt:lpstr>
      <vt:lpstr> Macrocompetenze </vt:lpstr>
      <vt:lpstr> Ambiti  formativi per lo sviluppo delle competenze </vt:lpstr>
      <vt:lpstr> Finalità dei diversi tipi di istruzione </vt:lpstr>
      <vt:lpstr>Istruzione liceale</vt:lpstr>
      <vt:lpstr>Istruzione tecnica</vt:lpstr>
      <vt:lpstr>Istruzione professionale</vt:lpstr>
      <vt:lpstr>Istruzione e formazione professionale  (corsi triennali o biennali)</vt:lpstr>
      <vt:lpstr>Obbligo di istruzione</vt:lpstr>
      <vt:lpstr>Ex Obbligo formativo (Dlgs 76/2005)</vt:lpstr>
      <vt:lpstr>Iscrizioni e passaggi</vt:lpstr>
      <vt:lpstr>Studenti iscritti alla classe prima (passaggi)</vt:lpstr>
      <vt:lpstr>Studenti iscritti alla classe prima (passaggi)</vt:lpstr>
      <vt:lpstr>STUDENTI ISCRITTI ALLE CLASSI SUCCESSIVE ALLA PRIMA</vt:lpstr>
      <vt:lpstr>STUDENTI ISCRITTI ALLE CLASSI SUCCESSIVE ALLA PRIMA</vt:lpstr>
      <vt:lpstr>STUDENTI ISCRITTI ALLE CLASSI SUCCESSIVE ALLA PRIMA</vt:lpstr>
      <vt:lpstr>STUDENTI ISCRITTI ALLE CLASSI SUCCESSIVE ALLA PRIMA</vt:lpstr>
      <vt:lpstr>STUDENTI ISCRITTI ALLE CLASSI SUCCESSIVE ALLA PRIMA</vt:lpstr>
      <vt:lpstr>Esami d’idoneità</vt:lpstr>
      <vt:lpstr>Siti utili</vt:lpstr>
      <vt:lpstr>Diapositiva 25</vt:lpstr>
    </vt:vector>
  </TitlesOfParts>
  <Company>Regione Autonoma Valle d'Aosta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Istruzione del 2° ciclo</dc:title>
  <dc:creator>Maurizio Rosina</dc:creator>
  <cp:lastModifiedBy>Claudio Buat Albiana</cp:lastModifiedBy>
  <cp:revision>101</cp:revision>
  <dcterms:created xsi:type="dcterms:W3CDTF">2016-11-21T10:40:48Z</dcterms:created>
  <dcterms:modified xsi:type="dcterms:W3CDTF">2016-11-21T10:46:47Z</dcterms:modified>
</cp:coreProperties>
</file>